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2" r:id="rId2"/>
    <p:sldId id="273" r:id="rId3"/>
    <p:sldId id="274" r:id="rId4"/>
    <p:sldId id="275" r:id="rId5"/>
    <p:sldId id="256" r:id="rId6"/>
    <p:sldId id="276" r:id="rId7"/>
    <p:sldId id="257"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39" autoAdjust="0"/>
  </p:normalViewPr>
  <p:slideViewPr>
    <p:cSldViewPr>
      <p:cViewPr varScale="1">
        <p:scale>
          <a:sx n="94" d="100"/>
          <a:sy n="94" d="100"/>
        </p:scale>
        <p:origin x="557"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Prozent</c:v>
                </c:pt>
              </c:strCache>
            </c:strRef>
          </c:tx>
          <c:spPr>
            <a:solidFill>
              <a:schemeClr val="tx2">
                <a:lumMod val="40000"/>
                <a:lumOff val="60000"/>
              </a:schemeClr>
            </a:solidFill>
          </c:spPr>
          <c:dPt>
            <c:idx val="0"/>
            <c:bubble3D val="0"/>
            <c:spPr>
              <a:solidFill>
                <a:srgbClr val="FFFF00"/>
              </a:solidFill>
            </c:spPr>
            <c:extLst>
              <c:ext xmlns:c16="http://schemas.microsoft.com/office/drawing/2014/chart" uri="{C3380CC4-5D6E-409C-BE32-E72D297353CC}">
                <c16:uniqueId val="{00000003-0E38-40EB-AF91-77B8FD9D2142}"/>
              </c:ext>
            </c:extLst>
          </c:dPt>
          <c:dPt>
            <c:idx val="1"/>
            <c:bubble3D val="0"/>
            <c:spPr>
              <a:solidFill>
                <a:srgbClr val="FF0066"/>
              </a:solidFill>
            </c:spPr>
            <c:extLst>
              <c:ext xmlns:c16="http://schemas.microsoft.com/office/drawing/2014/chart" uri="{C3380CC4-5D6E-409C-BE32-E72D297353CC}">
                <c16:uniqueId val="{00000004-0E38-40EB-AF91-77B8FD9D2142}"/>
              </c:ext>
            </c:extLst>
          </c:dPt>
          <c:dPt>
            <c:idx val="2"/>
            <c:bubble3D val="0"/>
            <c:spPr>
              <a:solidFill>
                <a:schemeClr val="accent1"/>
              </a:solidFill>
            </c:spPr>
            <c:extLst>
              <c:ext xmlns:c16="http://schemas.microsoft.com/office/drawing/2014/chart" uri="{C3380CC4-5D6E-409C-BE32-E72D297353CC}">
                <c16:uniqueId val="{00000005-0E38-40EB-AF91-77B8FD9D2142}"/>
              </c:ext>
            </c:extLst>
          </c:dPt>
          <c:dPt>
            <c:idx val="4"/>
            <c:bubble3D val="0"/>
            <c:spPr>
              <a:solidFill>
                <a:schemeClr val="accent4"/>
              </a:solidFill>
            </c:spPr>
            <c:extLst>
              <c:ext xmlns:c16="http://schemas.microsoft.com/office/drawing/2014/chart" uri="{C3380CC4-5D6E-409C-BE32-E72D297353CC}">
                <c16:uniqueId val="{00000001-0E38-40EB-AF91-77B8FD9D2142}"/>
              </c:ext>
            </c:extLst>
          </c:dPt>
          <c:dPt>
            <c:idx val="5"/>
            <c:bubble3D val="0"/>
            <c:spPr>
              <a:solidFill>
                <a:schemeClr val="accent3">
                  <a:lumMod val="75000"/>
                </a:schemeClr>
              </a:solidFill>
            </c:spPr>
            <c:extLst>
              <c:ext xmlns:c16="http://schemas.microsoft.com/office/drawing/2014/chart" uri="{C3380CC4-5D6E-409C-BE32-E72D297353CC}">
                <c16:uniqueId val="{00000006-0E38-40EB-AF91-77B8FD9D2142}"/>
              </c:ext>
            </c:extLst>
          </c:dPt>
          <c:dLbls>
            <c:dLbl>
              <c:idx val="3"/>
              <c:layout>
                <c:manualLayout>
                  <c:x val="6.9806734227665992E-2"/>
                  <c:y val="-0.1954163125063108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E38-40EB-AF91-77B8FD9D2142}"/>
                </c:ext>
              </c:extLst>
            </c:dLbl>
            <c:dLbl>
              <c:idx val="4"/>
              <c:layout>
                <c:manualLayout>
                  <c:x val="4.2820185671235543E-2"/>
                  <c:y val="9.549216376713641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E38-40EB-AF91-77B8FD9D2142}"/>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Tabelle1!$A$2:$A$7</c:f>
              <c:strCache>
                <c:ptCount val="6"/>
                <c:pt idx="0">
                  <c:v>Stadtgebiet</c:v>
                </c:pt>
                <c:pt idx="1">
                  <c:v>Umland</c:v>
                </c:pt>
                <c:pt idx="2">
                  <c:v>weiß ich nicht</c:v>
                </c:pt>
                <c:pt idx="3">
                  <c:v>Stadtgebiet und Umland</c:v>
                </c:pt>
                <c:pt idx="4">
                  <c:v>Gast/ Tourist aus dem Stadtgebiet</c:v>
                </c:pt>
                <c:pt idx="5">
                  <c:v>Gast/Tourist aus dem Umland</c:v>
                </c:pt>
              </c:strCache>
            </c:strRef>
          </c:cat>
          <c:val>
            <c:numRef>
              <c:f>Tabelle1!$B$2:$B$7</c:f>
              <c:numCache>
                <c:formatCode>#,##0.0</c:formatCode>
                <c:ptCount val="6"/>
                <c:pt idx="0">
                  <c:v>17.391304347826086</c:v>
                </c:pt>
                <c:pt idx="1">
                  <c:v>8.695652173913043</c:v>
                </c:pt>
                <c:pt idx="2">
                  <c:v>4.3478260869565215</c:v>
                </c:pt>
                <c:pt idx="3">
                  <c:v>56.521739130434781</c:v>
                </c:pt>
                <c:pt idx="4">
                  <c:v>4.3478260869565215</c:v>
                </c:pt>
                <c:pt idx="5">
                  <c:v>8.695652173913043</c:v>
                </c:pt>
              </c:numCache>
            </c:numRef>
          </c:val>
          <c:extLst>
            <c:ext xmlns:c16="http://schemas.microsoft.com/office/drawing/2014/chart" uri="{C3380CC4-5D6E-409C-BE32-E72D297353CC}">
              <c16:uniqueId val="{00000002-0E38-40EB-AF91-77B8FD9D2142}"/>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rgbClr val="FFFF00"/>
              </a:solidFill>
            </c:spPr>
            <c:extLst>
              <c:ext xmlns:c16="http://schemas.microsoft.com/office/drawing/2014/chart" uri="{C3380CC4-5D6E-409C-BE32-E72D297353CC}">
                <c16:uniqueId val="{00000002-33AE-414E-BD85-2DD4DA836413}"/>
              </c:ext>
            </c:extLst>
          </c:dPt>
          <c:dPt>
            <c:idx val="1"/>
            <c:bubble3D val="0"/>
            <c:spPr>
              <a:solidFill>
                <a:schemeClr val="tx2">
                  <a:lumMod val="40000"/>
                  <a:lumOff val="60000"/>
                </a:schemeClr>
              </a:solidFill>
            </c:spPr>
            <c:extLst>
              <c:ext xmlns:c16="http://schemas.microsoft.com/office/drawing/2014/chart" uri="{C3380CC4-5D6E-409C-BE32-E72D297353CC}">
                <c16:uniqueId val="{00000001-33AE-414E-BD85-2DD4DA836413}"/>
              </c:ext>
            </c:extLst>
          </c:dPt>
          <c:dPt>
            <c:idx val="2"/>
            <c:bubble3D val="0"/>
            <c:spPr>
              <a:solidFill>
                <a:schemeClr val="tx2"/>
              </a:solidFill>
            </c:spPr>
            <c:extLst>
              <c:ext xmlns:c16="http://schemas.microsoft.com/office/drawing/2014/chart" uri="{C3380CC4-5D6E-409C-BE32-E72D297353CC}">
                <c16:uniqueId val="{00000004-33AE-414E-BD85-2DD4DA836413}"/>
              </c:ext>
            </c:extLst>
          </c:dPt>
          <c:dPt>
            <c:idx val="3"/>
            <c:bubble3D val="0"/>
            <c:spPr>
              <a:solidFill>
                <a:srgbClr val="FF0066"/>
              </a:solidFill>
            </c:spPr>
            <c:extLst>
              <c:ext xmlns:c16="http://schemas.microsoft.com/office/drawing/2014/chart" uri="{C3380CC4-5D6E-409C-BE32-E72D297353CC}">
                <c16:uniqueId val="{00000003-33AE-414E-BD85-2DD4DA836413}"/>
              </c:ext>
            </c:extLst>
          </c:dPt>
          <c:dLbls>
            <c:dLbl>
              <c:idx val="0"/>
              <c:layout>
                <c:manualLayout>
                  <c:x val="-9.5508347914843972E-2"/>
                  <c:y val="0.1702901680813563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3AE-414E-BD85-2DD4DA836413}"/>
                </c:ext>
              </c:extLst>
            </c:dLbl>
            <c:dLbl>
              <c:idx val="1"/>
              <c:layout>
                <c:manualLayout>
                  <c:x val="-7.4541046952464274E-2"/>
                  <c:y val="-0.2371899637712460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3AE-414E-BD85-2DD4DA836413}"/>
                </c:ext>
              </c:extLst>
            </c:dLbl>
            <c:dLbl>
              <c:idx val="2"/>
              <c:layout>
                <c:manualLayout>
                  <c:x val="0.10327124040050549"/>
                  <c:y val="-5.563434787248592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3AE-414E-BD85-2DD4DA836413}"/>
                </c:ext>
              </c:extLst>
            </c:dLbl>
            <c:dLbl>
              <c:idx val="3"/>
              <c:layout>
                <c:manualLayout>
                  <c:x val="0.10673580732963935"/>
                  <c:y val="0.1138005326159316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3AE-414E-BD85-2DD4DA836413}"/>
                </c:ext>
              </c:extLst>
            </c:dLbl>
            <c:dLbl>
              <c:idx val="4"/>
              <c:layout>
                <c:manualLayout>
                  <c:x val="4.955101098473802E-2"/>
                  <c:y val="0.1764808947841597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63AE-4D26-A89C-857C4633E071}"/>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Tabelle1!$A$2:$A$6</c:f>
              <c:strCache>
                <c:ptCount val="5"/>
                <c:pt idx="0">
                  <c:v>ja</c:v>
                </c:pt>
                <c:pt idx="1">
                  <c:v>ja; 2,50 Euro pro Markttag</c:v>
                </c:pt>
                <c:pt idx="2">
                  <c:v>ja; 5 Euro pro Markttag</c:v>
                </c:pt>
                <c:pt idx="3">
                  <c:v>ja; mehr als 5 Euro pro Markttag</c:v>
                </c:pt>
                <c:pt idx="4">
                  <c:v>nein</c:v>
                </c:pt>
              </c:strCache>
            </c:strRef>
          </c:cat>
          <c:val>
            <c:numRef>
              <c:f>Tabelle1!$B$2:$B$6</c:f>
              <c:numCache>
                <c:formatCode>#,##0.0</c:formatCode>
                <c:ptCount val="5"/>
                <c:pt idx="0">
                  <c:v>22.727272727272727</c:v>
                </c:pt>
                <c:pt idx="1">
                  <c:v>40.909090909090907</c:v>
                </c:pt>
                <c:pt idx="2">
                  <c:v>13.636363636363637</c:v>
                </c:pt>
                <c:pt idx="3">
                  <c:v>13.636363636363637</c:v>
                </c:pt>
                <c:pt idx="4">
                  <c:v>9.0909090909090917</c:v>
                </c:pt>
              </c:numCache>
            </c:numRef>
          </c:val>
          <c:extLst>
            <c:ext xmlns:c16="http://schemas.microsoft.com/office/drawing/2014/chart" uri="{C3380CC4-5D6E-409C-BE32-E72D297353CC}">
              <c16:uniqueId val="{00000000-33AE-414E-BD85-2DD4DA836413}"/>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tx2">
                  <a:lumMod val="40000"/>
                  <a:lumOff val="60000"/>
                </a:schemeClr>
              </a:solidFill>
            </c:spPr>
            <c:extLst>
              <c:ext xmlns:c16="http://schemas.microsoft.com/office/drawing/2014/chart" uri="{C3380CC4-5D6E-409C-BE32-E72D297353CC}">
                <c16:uniqueId val="{00000001-DB1C-4551-8396-4CF295041948}"/>
              </c:ext>
            </c:extLst>
          </c:dPt>
          <c:dPt>
            <c:idx val="1"/>
            <c:bubble3D val="0"/>
            <c:spPr>
              <a:solidFill>
                <a:srgbClr val="FFFF00"/>
              </a:solidFill>
            </c:spPr>
            <c:extLst>
              <c:ext xmlns:c16="http://schemas.microsoft.com/office/drawing/2014/chart" uri="{C3380CC4-5D6E-409C-BE32-E72D297353CC}">
                <c16:uniqueId val="{00000003-DB1C-4551-8396-4CF295041948}"/>
              </c:ext>
            </c:extLst>
          </c:dPt>
          <c:dPt>
            <c:idx val="2"/>
            <c:bubble3D val="0"/>
            <c:spPr>
              <a:solidFill>
                <a:schemeClr val="tx2"/>
              </a:solidFill>
            </c:spPr>
            <c:extLst>
              <c:ext xmlns:c16="http://schemas.microsoft.com/office/drawing/2014/chart" uri="{C3380CC4-5D6E-409C-BE32-E72D297353CC}">
                <c16:uniqueId val="{00000005-DB1C-4551-8396-4CF295041948}"/>
              </c:ext>
            </c:extLst>
          </c:dPt>
          <c:dPt>
            <c:idx val="3"/>
            <c:bubble3D val="0"/>
            <c:spPr>
              <a:solidFill>
                <a:srgbClr val="FF0066"/>
              </a:solidFill>
            </c:spPr>
            <c:extLst>
              <c:ext xmlns:c16="http://schemas.microsoft.com/office/drawing/2014/chart" uri="{C3380CC4-5D6E-409C-BE32-E72D297353CC}">
                <c16:uniqueId val="{00000007-DB1C-4551-8396-4CF295041948}"/>
              </c:ext>
            </c:extLst>
          </c:dPt>
          <c:dLbls>
            <c:dLbl>
              <c:idx val="0"/>
              <c:layout>
                <c:manualLayout>
                  <c:x val="-0.11409533877709731"/>
                  <c:y val="-0.1506936755779930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B1C-4551-8396-4CF295041948}"/>
                </c:ext>
              </c:extLst>
            </c:dLbl>
            <c:dLbl>
              <c:idx val="1"/>
              <c:layout>
                <c:manualLayout>
                  <c:x val="0.12230533683289589"/>
                  <c:y val="8.052098525772305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B1C-4551-8396-4CF295041948}"/>
                </c:ext>
              </c:extLst>
            </c:dLbl>
            <c:dLbl>
              <c:idx val="2"/>
              <c:layout>
                <c:manualLayout>
                  <c:x val="3.5193508797511423E-2"/>
                  <c:y val="8.61045483579958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B1C-4551-8396-4CF295041948}"/>
                </c:ext>
              </c:extLst>
            </c:dLbl>
            <c:dLbl>
              <c:idx val="3"/>
              <c:layout>
                <c:manualLayout>
                  <c:x val="2.3380054923690094E-2"/>
                  <c:y val="9.344928361102378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B1C-4551-8396-4CF295041948}"/>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Tabelle1!$A$2:$A$5</c:f>
              <c:strCache>
                <c:ptCount val="4"/>
                <c:pt idx="0">
                  <c:v>Stadtgebiet</c:v>
                </c:pt>
                <c:pt idx="1">
                  <c:v>Umland</c:v>
                </c:pt>
                <c:pt idx="2">
                  <c:v>Gast/ Tourist</c:v>
                </c:pt>
                <c:pt idx="3">
                  <c:v>Stadt und Umland</c:v>
                </c:pt>
              </c:strCache>
            </c:strRef>
          </c:cat>
          <c:val>
            <c:numRef>
              <c:f>Tabelle1!$B$2:$B$5</c:f>
              <c:numCache>
                <c:formatCode>#,##0.0</c:formatCode>
                <c:ptCount val="4"/>
                <c:pt idx="0">
                  <c:v>70.588235294117652</c:v>
                </c:pt>
                <c:pt idx="1">
                  <c:v>23.529411764705884</c:v>
                </c:pt>
                <c:pt idx="2">
                  <c:v>1.4705882352941178</c:v>
                </c:pt>
                <c:pt idx="3">
                  <c:v>4.4117647058823533</c:v>
                </c:pt>
              </c:numCache>
            </c:numRef>
          </c:val>
          <c:extLst>
            <c:ext xmlns:c16="http://schemas.microsoft.com/office/drawing/2014/chart" uri="{C3380CC4-5D6E-409C-BE32-E72D297353CC}">
              <c16:uniqueId val="{00000008-DB1C-4551-8396-4CF295041948}"/>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tx2">
                  <a:lumMod val="40000"/>
                  <a:lumOff val="60000"/>
                </a:schemeClr>
              </a:solidFill>
            </c:spPr>
            <c:extLst>
              <c:ext xmlns:c16="http://schemas.microsoft.com/office/drawing/2014/chart" uri="{C3380CC4-5D6E-409C-BE32-E72D297353CC}">
                <c16:uniqueId val="{00000001-BACF-40AA-986D-D7AE9FC50D27}"/>
              </c:ext>
            </c:extLst>
          </c:dPt>
          <c:dPt>
            <c:idx val="1"/>
            <c:bubble3D val="0"/>
            <c:spPr>
              <a:solidFill>
                <a:srgbClr val="00B050"/>
              </a:solidFill>
            </c:spPr>
            <c:extLst>
              <c:ext xmlns:c16="http://schemas.microsoft.com/office/drawing/2014/chart" uri="{C3380CC4-5D6E-409C-BE32-E72D297353CC}">
                <c16:uniqueId val="{00000003-BACF-40AA-986D-D7AE9FC50D27}"/>
              </c:ext>
            </c:extLst>
          </c:dPt>
          <c:dPt>
            <c:idx val="2"/>
            <c:bubble3D val="0"/>
            <c:spPr>
              <a:solidFill>
                <a:srgbClr val="FF0066"/>
              </a:solidFill>
            </c:spPr>
            <c:extLst>
              <c:ext xmlns:c16="http://schemas.microsoft.com/office/drawing/2014/chart" uri="{C3380CC4-5D6E-409C-BE32-E72D297353CC}">
                <c16:uniqueId val="{00000005-BACF-40AA-986D-D7AE9FC50D27}"/>
              </c:ext>
            </c:extLst>
          </c:dPt>
          <c:dPt>
            <c:idx val="3"/>
            <c:bubble3D val="0"/>
            <c:spPr>
              <a:solidFill>
                <a:srgbClr val="FFFF00"/>
              </a:solidFill>
            </c:spPr>
            <c:extLst>
              <c:ext xmlns:c16="http://schemas.microsoft.com/office/drawing/2014/chart" uri="{C3380CC4-5D6E-409C-BE32-E72D297353CC}">
                <c16:uniqueId val="{00000007-BACF-40AA-986D-D7AE9FC50D27}"/>
              </c:ext>
            </c:extLst>
          </c:dPt>
          <c:dPt>
            <c:idx val="5"/>
            <c:bubble3D val="0"/>
            <c:spPr>
              <a:solidFill>
                <a:schemeClr val="tx2"/>
              </a:solidFill>
            </c:spPr>
            <c:extLst>
              <c:ext xmlns:c16="http://schemas.microsoft.com/office/drawing/2014/chart" uri="{C3380CC4-5D6E-409C-BE32-E72D297353CC}">
                <c16:uniqueId val="{00000009-BACF-40AA-986D-D7AE9FC50D27}"/>
              </c:ext>
            </c:extLst>
          </c:dPt>
          <c:dPt>
            <c:idx val="6"/>
            <c:bubble3D val="0"/>
            <c:spPr>
              <a:solidFill>
                <a:srgbClr val="7030A0"/>
              </a:solidFill>
            </c:spPr>
            <c:extLst>
              <c:ext xmlns:c16="http://schemas.microsoft.com/office/drawing/2014/chart" uri="{C3380CC4-5D6E-409C-BE32-E72D297353CC}">
                <c16:uniqueId val="{0000000B-BACF-40AA-986D-D7AE9FC50D27}"/>
              </c:ext>
            </c:extLst>
          </c:dPt>
          <c:dLbls>
            <c:dLbl>
              <c:idx val="0"/>
              <c:layout>
                <c:manualLayout>
                  <c:x val="-0.15136914309322447"/>
                  <c:y val="7.12533600591432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CF-40AA-986D-D7AE9FC50D27}"/>
                </c:ext>
              </c:extLst>
            </c:dLbl>
            <c:dLbl>
              <c:idx val="2"/>
              <c:layout>
                <c:manualLayout>
                  <c:x val="7.0295154077962482E-2"/>
                  <c:y val="-0.1488563094431636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ACF-40AA-986D-D7AE9FC50D27}"/>
                </c:ext>
              </c:extLst>
            </c:dLbl>
            <c:dLbl>
              <c:idx val="3"/>
              <c:layout>
                <c:manualLayout>
                  <c:x val="0.11403500777680568"/>
                  <c:y val="1.45796628429491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ACF-40AA-986D-D7AE9FC50D27}"/>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Tabelle1!$A$2:$A$8</c:f>
              <c:strCache>
                <c:ptCount val="7"/>
                <c:pt idx="0">
                  <c:v>PKW</c:v>
                </c:pt>
                <c:pt idx="1">
                  <c:v>öffentliche Verkehrsmittel</c:v>
                </c:pt>
                <c:pt idx="2">
                  <c:v>Fahrrad</c:v>
                </c:pt>
                <c:pt idx="3">
                  <c:v>zu Fuß</c:v>
                </c:pt>
                <c:pt idx="4">
                  <c:v>PKW, Fahrrad, zu Fuß</c:v>
                </c:pt>
                <c:pt idx="5">
                  <c:v>PKW und Fahrrad</c:v>
                </c:pt>
                <c:pt idx="6">
                  <c:v>öffentliche Verkehrsmittel und zu Fuß</c:v>
                </c:pt>
              </c:strCache>
            </c:strRef>
          </c:cat>
          <c:val>
            <c:numRef>
              <c:f>Tabelle1!$B$2:$B$8</c:f>
              <c:numCache>
                <c:formatCode>#,##0.0</c:formatCode>
                <c:ptCount val="7"/>
                <c:pt idx="0">
                  <c:v>52.941176470588232</c:v>
                </c:pt>
                <c:pt idx="1">
                  <c:v>1.4705882352941178</c:v>
                </c:pt>
                <c:pt idx="2">
                  <c:v>11.764705882352942</c:v>
                </c:pt>
                <c:pt idx="3">
                  <c:v>20.588235294117649</c:v>
                </c:pt>
                <c:pt idx="4">
                  <c:v>5.882352941176471</c:v>
                </c:pt>
                <c:pt idx="5">
                  <c:v>4.4117647058823533</c:v>
                </c:pt>
                <c:pt idx="6">
                  <c:v>2.9411764705882355</c:v>
                </c:pt>
              </c:numCache>
            </c:numRef>
          </c:val>
          <c:extLst>
            <c:ext xmlns:c16="http://schemas.microsoft.com/office/drawing/2014/chart" uri="{C3380CC4-5D6E-409C-BE32-E72D297353CC}">
              <c16:uniqueId val="{0000000C-BACF-40AA-986D-D7AE9FC50D27}"/>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rgbClr val="FF0066"/>
              </a:solidFill>
            </c:spPr>
            <c:extLst>
              <c:ext xmlns:c16="http://schemas.microsoft.com/office/drawing/2014/chart" uri="{C3380CC4-5D6E-409C-BE32-E72D297353CC}">
                <c16:uniqueId val="{00000001-5FBA-4FCA-84A2-A923A70F9727}"/>
              </c:ext>
            </c:extLst>
          </c:dPt>
          <c:dPt>
            <c:idx val="1"/>
            <c:bubble3D val="0"/>
            <c:spPr>
              <a:solidFill>
                <a:srgbClr val="FFFF00"/>
              </a:solidFill>
            </c:spPr>
            <c:extLst>
              <c:ext xmlns:c16="http://schemas.microsoft.com/office/drawing/2014/chart" uri="{C3380CC4-5D6E-409C-BE32-E72D297353CC}">
                <c16:uniqueId val="{00000003-5FBA-4FCA-84A2-A923A70F9727}"/>
              </c:ext>
            </c:extLst>
          </c:dPt>
          <c:dPt>
            <c:idx val="2"/>
            <c:bubble3D val="0"/>
            <c:spPr>
              <a:solidFill>
                <a:schemeClr val="tx2">
                  <a:lumMod val="40000"/>
                  <a:lumOff val="60000"/>
                </a:schemeClr>
              </a:solidFill>
            </c:spPr>
            <c:extLst>
              <c:ext xmlns:c16="http://schemas.microsoft.com/office/drawing/2014/chart" uri="{C3380CC4-5D6E-409C-BE32-E72D297353CC}">
                <c16:uniqueId val="{00000005-5FBA-4FCA-84A2-A923A70F9727}"/>
              </c:ext>
            </c:extLst>
          </c:dPt>
          <c:dPt>
            <c:idx val="3"/>
            <c:bubble3D val="0"/>
            <c:spPr>
              <a:solidFill>
                <a:schemeClr val="tx2"/>
              </a:solidFill>
            </c:spPr>
            <c:extLst>
              <c:ext xmlns:c16="http://schemas.microsoft.com/office/drawing/2014/chart" uri="{C3380CC4-5D6E-409C-BE32-E72D297353CC}">
                <c16:uniqueId val="{00000007-5FBA-4FCA-84A2-A923A70F9727}"/>
              </c:ext>
            </c:extLst>
          </c:dPt>
          <c:dLbls>
            <c:dLbl>
              <c:idx val="0"/>
              <c:layout>
                <c:manualLayout>
                  <c:x val="-2.2782942062797705E-2"/>
                  <c:y val="0.1277438917958215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FBA-4FCA-84A2-A923A70F9727}"/>
                </c:ext>
              </c:extLst>
            </c:dLbl>
            <c:dLbl>
              <c:idx val="1"/>
              <c:layout>
                <c:manualLayout>
                  <c:x val="-7.8822786040633808E-2"/>
                  <c:y val="0.1286904308962381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FBA-4FCA-84A2-A923A70F9727}"/>
                </c:ext>
              </c:extLst>
            </c:dLbl>
            <c:dLbl>
              <c:idx val="2"/>
              <c:layout>
                <c:manualLayout>
                  <c:x val="7.3688636142704378E-2"/>
                  <c:y val="-0.245406170003194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FBA-4FCA-84A2-A923A70F9727}"/>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Tabelle1!$A$2:$A$5</c:f>
              <c:strCache>
                <c:ptCount val="4"/>
                <c:pt idx="0">
                  <c:v>Zeitung</c:v>
                </c:pt>
                <c:pt idx="1">
                  <c:v>von Freunden/ Bekannten</c:v>
                </c:pt>
                <c:pt idx="2">
                  <c:v>Sonstiges</c:v>
                </c:pt>
                <c:pt idx="3">
                  <c:v>Zeitung und Sonstiges</c:v>
                </c:pt>
              </c:strCache>
            </c:strRef>
          </c:cat>
          <c:val>
            <c:numRef>
              <c:f>Tabelle1!$B$2:$B$5</c:f>
              <c:numCache>
                <c:formatCode>#,##0.0</c:formatCode>
                <c:ptCount val="4"/>
                <c:pt idx="0">
                  <c:v>6.0606060606060606</c:v>
                </c:pt>
                <c:pt idx="1">
                  <c:v>12.121212121212121</c:v>
                </c:pt>
                <c:pt idx="2">
                  <c:v>80.303030303030297</c:v>
                </c:pt>
                <c:pt idx="3">
                  <c:v>1.5151515151515151</c:v>
                </c:pt>
              </c:numCache>
            </c:numRef>
          </c:val>
          <c:extLst>
            <c:ext xmlns:c16="http://schemas.microsoft.com/office/drawing/2014/chart" uri="{C3380CC4-5D6E-409C-BE32-E72D297353CC}">
              <c16:uniqueId val="{00000008-5FBA-4FCA-84A2-A923A70F9727}"/>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tx2">
                  <a:lumMod val="40000"/>
                  <a:lumOff val="60000"/>
                </a:schemeClr>
              </a:solidFill>
            </c:spPr>
            <c:extLst>
              <c:ext xmlns:c16="http://schemas.microsoft.com/office/drawing/2014/chart" uri="{C3380CC4-5D6E-409C-BE32-E72D297353CC}">
                <c16:uniqueId val="{00000001-0B5F-48F7-8731-523B443765D1}"/>
              </c:ext>
            </c:extLst>
          </c:dPt>
          <c:dPt>
            <c:idx val="1"/>
            <c:bubble3D val="0"/>
            <c:spPr>
              <a:solidFill>
                <a:srgbClr val="FF0066"/>
              </a:solidFill>
            </c:spPr>
            <c:extLst>
              <c:ext xmlns:c16="http://schemas.microsoft.com/office/drawing/2014/chart" uri="{C3380CC4-5D6E-409C-BE32-E72D297353CC}">
                <c16:uniqueId val="{00000003-0B5F-48F7-8731-523B443765D1}"/>
              </c:ext>
            </c:extLst>
          </c:dPt>
          <c:dPt>
            <c:idx val="2"/>
            <c:bubble3D val="0"/>
            <c:spPr>
              <a:solidFill>
                <a:srgbClr val="FFFF00"/>
              </a:solidFill>
            </c:spPr>
            <c:extLst>
              <c:ext xmlns:c16="http://schemas.microsoft.com/office/drawing/2014/chart" uri="{C3380CC4-5D6E-409C-BE32-E72D297353CC}">
                <c16:uniqueId val="{00000005-0B5F-48F7-8731-523B443765D1}"/>
              </c:ext>
            </c:extLst>
          </c:dPt>
          <c:dPt>
            <c:idx val="3"/>
            <c:bubble3D val="0"/>
            <c:spPr>
              <a:solidFill>
                <a:schemeClr val="tx2"/>
              </a:solidFill>
            </c:spPr>
            <c:extLst>
              <c:ext xmlns:c16="http://schemas.microsoft.com/office/drawing/2014/chart" uri="{C3380CC4-5D6E-409C-BE32-E72D297353CC}">
                <c16:uniqueId val="{00000007-0B5F-48F7-8731-523B443765D1}"/>
              </c:ext>
            </c:extLst>
          </c:dPt>
          <c:dLbls>
            <c:dLbl>
              <c:idx val="0"/>
              <c:layout>
                <c:manualLayout>
                  <c:x val="-9.79539102751045E-2"/>
                  <c:y val="-0.2434887875770941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5F-48F7-8731-523B443765D1}"/>
                </c:ext>
              </c:extLst>
            </c:dLbl>
            <c:dLbl>
              <c:idx val="1"/>
              <c:layout>
                <c:manualLayout>
                  <c:x val="7.9148196753183631E-2"/>
                  <c:y val="9.898669056434852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5F-48F7-8731-523B443765D1}"/>
                </c:ext>
              </c:extLst>
            </c:dLbl>
            <c:dLbl>
              <c:idx val="2"/>
              <c:layout>
                <c:manualLayout>
                  <c:x val="5.9662134247107999E-2"/>
                  <c:y val="0.1548881762595443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5F-48F7-8731-523B443765D1}"/>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Tabelle1!$A$2:$A$5</c:f>
              <c:strCache>
                <c:ptCount val="4"/>
                <c:pt idx="0">
                  <c:v>wöchentlich</c:v>
                </c:pt>
                <c:pt idx="1">
                  <c:v>alle 2 bis 3 Wochen</c:v>
                </c:pt>
                <c:pt idx="2">
                  <c:v>monatlich</c:v>
                </c:pt>
                <c:pt idx="3">
                  <c:v>ein- bis zweimal im Jahr</c:v>
                </c:pt>
              </c:strCache>
            </c:strRef>
          </c:cat>
          <c:val>
            <c:numRef>
              <c:f>Tabelle1!$B$2:$B$5</c:f>
              <c:numCache>
                <c:formatCode>#,##0.0</c:formatCode>
                <c:ptCount val="4"/>
                <c:pt idx="0">
                  <c:v>80.882352941176464</c:v>
                </c:pt>
                <c:pt idx="1">
                  <c:v>7.3529411764705879</c:v>
                </c:pt>
                <c:pt idx="2">
                  <c:v>8.8235294117647065</c:v>
                </c:pt>
                <c:pt idx="3">
                  <c:v>2.9411764705882355</c:v>
                </c:pt>
              </c:numCache>
            </c:numRef>
          </c:val>
          <c:extLst>
            <c:ext xmlns:c16="http://schemas.microsoft.com/office/drawing/2014/chart" uri="{C3380CC4-5D6E-409C-BE32-E72D297353CC}">
              <c16:uniqueId val="{00000008-0B5F-48F7-8731-523B443765D1}"/>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solidFill>
              <a:schemeClr val="tx2">
                <a:lumMod val="40000"/>
                <a:lumOff val="60000"/>
              </a:schemeClr>
            </a:solidFill>
          </c:spPr>
          <c:dPt>
            <c:idx val="0"/>
            <c:bubble3D val="0"/>
            <c:spPr>
              <a:solidFill>
                <a:srgbClr val="FFFF00"/>
              </a:solidFill>
            </c:spPr>
            <c:extLst>
              <c:ext xmlns:c16="http://schemas.microsoft.com/office/drawing/2014/chart" uri="{C3380CC4-5D6E-409C-BE32-E72D297353CC}">
                <c16:uniqueId val="{00000001-8C8D-4AA5-AE95-29DEFD8A181D}"/>
              </c:ext>
            </c:extLst>
          </c:dPt>
          <c:dPt>
            <c:idx val="1"/>
            <c:bubble3D val="0"/>
            <c:spPr>
              <a:solidFill>
                <a:srgbClr val="FF0066"/>
              </a:solidFill>
            </c:spPr>
            <c:extLst>
              <c:ext xmlns:c16="http://schemas.microsoft.com/office/drawing/2014/chart" uri="{C3380CC4-5D6E-409C-BE32-E72D297353CC}">
                <c16:uniqueId val="{00000003-8C8D-4AA5-AE95-29DEFD8A181D}"/>
              </c:ext>
            </c:extLst>
          </c:dPt>
          <c:dPt>
            <c:idx val="3"/>
            <c:bubble3D val="0"/>
            <c:spPr>
              <a:solidFill>
                <a:schemeClr val="tx2"/>
              </a:solidFill>
            </c:spPr>
            <c:extLst>
              <c:ext xmlns:c16="http://schemas.microsoft.com/office/drawing/2014/chart" uri="{C3380CC4-5D6E-409C-BE32-E72D297353CC}">
                <c16:uniqueId val="{00000005-8C8D-4AA5-AE95-29DEFD8A181D}"/>
              </c:ext>
            </c:extLst>
          </c:dPt>
          <c:dPt>
            <c:idx val="4"/>
            <c:bubble3D val="0"/>
            <c:spPr>
              <a:solidFill>
                <a:srgbClr val="00B050"/>
              </a:solidFill>
            </c:spPr>
            <c:extLst>
              <c:ext xmlns:c16="http://schemas.microsoft.com/office/drawing/2014/chart" uri="{C3380CC4-5D6E-409C-BE32-E72D297353CC}">
                <c16:uniqueId val="{00000007-8C8D-4AA5-AE95-29DEFD8A181D}"/>
              </c:ext>
            </c:extLst>
          </c:dPt>
          <c:dPt>
            <c:idx val="5"/>
            <c:bubble3D val="0"/>
            <c:spPr>
              <a:solidFill>
                <a:srgbClr val="7030A0"/>
              </a:solidFill>
            </c:spPr>
            <c:extLst>
              <c:ext xmlns:c16="http://schemas.microsoft.com/office/drawing/2014/chart" uri="{C3380CC4-5D6E-409C-BE32-E72D297353CC}">
                <c16:uniqueId val="{00000009-8C8D-4AA5-AE95-29DEFD8A181D}"/>
              </c:ext>
            </c:extLst>
          </c:dPt>
          <c:dPt>
            <c:idx val="6"/>
            <c:bubble3D val="0"/>
            <c:spPr>
              <a:solidFill>
                <a:schemeClr val="accent2"/>
              </a:solidFill>
            </c:spPr>
            <c:extLst>
              <c:ext xmlns:c16="http://schemas.microsoft.com/office/drawing/2014/chart" uri="{C3380CC4-5D6E-409C-BE32-E72D297353CC}">
                <c16:uniqueId val="{0000000B-8C8D-4AA5-AE95-29DEFD8A181D}"/>
              </c:ext>
            </c:extLst>
          </c:dPt>
          <c:dLbls>
            <c:dLbl>
              <c:idx val="0"/>
              <c:layout>
                <c:manualLayout>
                  <c:x val="-7.1223996306017306E-2"/>
                  <c:y val="0.1773463459599647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C8D-4AA5-AE95-29DEFD8A181D}"/>
                </c:ext>
              </c:extLst>
            </c:dLbl>
            <c:dLbl>
              <c:idx val="1"/>
              <c:layout>
                <c:manualLayout>
                  <c:x val="-0.10819912267910956"/>
                  <c:y val="3.038204245151805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C8D-4AA5-AE95-29DEFD8A181D}"/>
                </c:ext>
              </c:extLst>
            </c:dLbl>
            <c:dLbl>
              <c:idx val="2"/>
              <c:layout>
                <c:manualLayout>
                  <c:x val="3.9881282200836005E-2"/>
                  <c:y val="-0.2424268603167988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8C8D-4AA5-AE95-29DEFD8A181D}"/>
                </c:ext>
              </c:extLst>
            </c:dLbl>
            <c:dLbl>
              <c:idx val="3"/>
              <c:layout>
                <c:manualLayout>
                  <c:x val="7.6760656654029355E-2"/>
                  <c:y val="8.1012814289467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C8D-4AA5-AE95-29DEFD8A181D}"/>
                </c:ext>
              </c:extLst>
            </c:dLbl>
            <c:dLbl>
              <c:idx val="4"/>
              <c:layout>
                <c:manualLayout>
                  <c:x val="5.9642813745504036E-2"/>
                  <c:y val="0.1548881420373962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C8D-4AA5-AE95-29DEFD8A181D}"/>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Tabelle1!$A$2:$A$8</c:f>
              <c:strCache>
                <c:ptCount val="7"/>
                <c:pt idx="0">
                  <c:v>Freitag</c:v>
                </c:pt>
                <c:pt idx="1">
                  <c:v>Samstag</c:v>
                </c:pt>
                <c:pt idx="2">
                  <c:v>Dienstag und Freitag</c:v>
                </c:pt>
                <c:pt idx="3">
                  <c:v>Freitag und Samstag</c:v>
                </c:pt>
                <c:pt idx="4">
                  <c:v>Dienstag, Freitag und Samstag</c:v>
                </c:pt>
                <c:pt idx="5">
                  <c:v>Dienstag und Samstag</c:v>
                </c:pt>
                <c:pt idx="6">
                  <c:v>Samstag und Sonntag</c:v>
                </c:pt>
              </c:strCache>
            </c:strRef>
          </c:cat>
          <c:val>
            <c:numRef>
              <c:f>Tabelle1!$B$2:$B$8</c:f>
              <c:numCache>
                <c:formatCode>#,##0.0</c:formatCode>
                <c:ptCount val="7"/>
                <c:pt idx="0">
                  <c:v>16.176470588235293</c:v>
                </c:pt>
                <c:pt idx="1">
                  <c:v>11.764705882352942</c:v>
                </c:pt>
                <c:pt idx="2">
                  <c:v>51.470588235294116</c:v>
                </c:pt>
                <c:pt idx="3">
                  <c:v>8.8235294117647065</c:v>
                </c:pt>
                <c:pt idx="4">
                  <c:v>8.8235294117647065</c:v>
                </c:pt>
                <c:pt idx="5">
                  <c:v>1.4705882352941178</c:v>
                </c:pt>
                <c:pt idx="6">
                  <c:v>1.4705882352941178</c:v>
                </c:pt>
              </c:numCache>
            </c:numRef>
          </c:val>
          <c:extLst>
            <c:ext xmlns:c16="http://schemas.microsoft.com/office/drawing/2014/chart" uri="{C3380CC4-5D6E-409C-BE32-E72D297353CC}">
              <c16:uniqueId val="{0000000D-8C8D-4AA5-AE95-29DEFD8A181D}"/>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solidFill>
              <a:schemeClr val="tx2">
                <a:lumMod val="40000"/>
                <a:lumOff val="60000"/>
              </a:schemeClr>
            </a:solidFill>
          </c:spPr>
          <c:dPt>
            <c:idx val="1"/>
            <c:bubble3D val="0"/>
            <c:spPr>
              <a:solidFill>
                <a:srgbClr val="FFFF00"/>
              </a:solidFill>
            </c:spPr>
            <c:extLst>
              <c:ext xmlns:c16="http://schemas.microsoft.com/office/drawing/2014/chart" uri="{C3380CC4-5D6E-409C-BE32-E72D297353CC}">
                <c16:uniqueId val="{00000001-A7F0-4CE2-AFA0-C569203586AF}"/>
              </c:ext>
            </c:extLst>
          </c:dPt>
          <c:dPt>
            <c:idx val="2"/>
            <c:bubble3D val="0"/>
            <c:spPr>
              <a:solidFill>
                <a:srgbClr val="FF0066"/>
              </a:solidFill>
            </c:spPr>
            <c:extLst>
              <c:ext xmlns:c16="http://schemas.microsoft.com/office/drawing/2014/chart" uri="{C3380CC4-5D6E-409C-BE32-E72D297353CC}">
                <c16:uniqueId val="{00000003-A7F0-4CE2-AFA0-C569203586AF}"/>
              </c:ext>
            </c:extLst>
          </c:dPt>
          <c:dPt>
            <c:idx val="3"/>
            <c:bubble3D val="0"/>
            <c:spPr>
              <a:solidFill>
                <a:schemeClr val="tx2"/>
              </a:solidFill>
            </c:spPr>
            <c:extLst>
              <c:ext xmlns:c16="http://schemas.microsoft.com/office/drawing/2014/chart" uri="{C3380CC4-5D6E-409C-BE32-E72D297353CC}">
                <c16:uniqueId val="{00000005-A7F0-4CE2-AFA0-C569203586AF}"/>
              </c:ext>
            </c:extLst>
          </c:dPt>
          <c:dPt>
            <c:idx val="4"/>
            <c:bubble3D val="0"/>
            <c:spPr>
              <a:solidFill>
                <a:srgbClr val="00B050"/>
              </a:solidFill>
            </c:spPr>
            <c:extLst>
              <c:ext xmlns:c16="http://schemas.microsoft.com/office/drawing/2014/chart" uri="{C3380CC4-5D6E-409C-BE32-E72D297353CC}">
                <c16:uniqueId val="{00000007-A7F0-4CE2-AFA0-C569203586AF}"/>
              </c:ext>
            </c:extLst>
          </c:dPt>
          <c:dLbls>
            <c:dLbl>
              <c:idx val="0"/>
              <c:layout>
                <c:manualLayout>
                  <c:x val="-0.15233528968601148"/>
                  <c:y val="1.815746173797708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A7F0-4CE2-AFA0-C569203586AF}"/>
                </c:ext>
              </c:extLst>
            </c:dLbl>
            <c:dLbl>
              <c:idx val="1"/>
              <c:layout>
                <c:manualLayout>
                  <c:x val="9.5964688441722568E-2"/>
                  <c:y val="-0.212766432248783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7F0-4CE2-AFA0-C569203586AF}"/>
                </c:ext>
              </c:extLst>
            </c:dLbl>
            <c:dLbl>
              <c:idx val="2"/>
              <c:layout>
                <c:manualLayout>
                  <c:x val="0.11348905171575775"/>
                  <c:y val="6.790046670730626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7F0-4CE2-AFA0-C569203586AF}"/>
                </c:ext>
              </c:extLst>
            </c:dLbl>
            <c:dLbl>
              <c:idx val="3"/>
              <c:layout>
                <c:manualLayout>
                  <c:x val="5.1136750267327696E-2"/>
                  <c:y val="0.1522794154525788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7F0-4CE2-AFA0-C569203586AF}"/>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Tabelle1!$A$2:$A$6</c:f>
              <c:strCache>
                <c:ptCount val="5"/>
                <c:pt idx="0">
                  <c:v>7 bis 13 Uhr</c:v>
                </c:pt>
                <c:pt idx="1">
                  <c:v>8 bis 14 Uhr</c:v>
                </c:pt>
                <c:pt idx="2">
                  <c:v>07 bis 14 Uhr</c:v>
                </c:pt>
                <c:pt idx="3">
                  <c:v>07 bis 18h</c:v>
                </c:pt>
                <c:pt idx="4">
                  <c:v>07 bis 19h</c:v>
                </c:pt>
              </c:strCache>
            </c:strRef>
          </c:cat>
          <c:val>
            <c:numRef>
              <c:f>Tabelle1!$B$2:$B$6</c:f>
              <c:numCache>
                <c:formatCode>#,##0.0</c:formatCode>
                <c:ptCount val="5"/>
                <c:pt idx="0">
                  <c:v>46.268656716417908</c:v>
                </c:pt>
                <c:pt idx="1">
                  <c:v>28.35820895522388</c:v>
                </c:pt>
                <c:pt idx="2">
                  <c:v>14.925373134328359</c:v>
                </c:pt>
                <c:pt idx="3">
                  <c:v>8.9552238805970141</c:v>
                </c:pt>
                <c:pt idx="4">
                  <c:v>1.4925373134328359</c:v>
                </c:pt>
              </c:numCache>
            </c:numRef>
          </c:val>
          <c:extLst>
            <c:ext xmlns:c16="http://schemas.microsoft.com/office/drawing/2014/chart" uri="{C3380CC4-5D6E-409C-BE32-E72D297353CC}">
              <c16:uniqueId val="{00000009-A7F0-4CE2-AFA0-C569203586AF}"/>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solidFill>
              <a:schemeClr val="tx2">
                <a:lumMod val="40000"/>
                <a:lumOff val="60000"/>
              </a:schemeClr>
            </a:solidFill>
          </c:spPr>
          <c:dPt>
            <c:idx val="0"/>
            <c:bubble3D val="0"/>
            <c:spPr>
              <a:solidFill>
                <a:srgbClr val="FFFF00"/>
              </a:solidFill>
            </c:spPr>
            <c:extLst>
              <c:ext xmlns:c16="http://schemas.microsoft.com/office/drawing/2014/chart" uri="{C3380CC4-5D6E-409C-BE32-E72D297353CC}">
                <c16:uniqueId val="{00000001-42AC-4764-B046-F9D8D792D017}"/>
              </c:ext>
            </c:extLst>
          </c:dPt>
          <c:dPt>
            <c:idx val="1"/>
            <c:bubble3D val="0"/>
            <c:spPr>
              <a:solidFill>
                <a:schemeClr val="accent4"/>
              </a:solidFill>
            </c:spPr>
            <c:extLst>
              <c:ext xmlns:c16="http://schemas.microsoft.com/office/drawing/2014/chart" uri="{C3380CC4-5D6E-409C-BE32-E72D297353CC}">
                <c16:uniqueId val="{00000003-42AC-4764-B046-F9D8D792D017}"/>
              </c:ext>
            </c:extLst>
          </c:dPt>
          <c:dPt>
            <c:idx val="2"/>
            <c:bubble3D val="0"/>
            <c:spPr>
              <a:solidFill>
                <a:schemeClr val="tx2"/>
              </a:solidFill>
            </c:spPr>
            <c:extLst>
              <c:ext xmlns:c16="http://schemas.microsoft.com/office/drawing/2014/chart" uri="{C3380CC4-5D6E-409C-BE32-E72D297353CC}">
                <c16:uniqueId val="{00000005-42AC-4764-B046-F9D8D792D017}"/>
              </c:ext>
            </c:extLst>
          </c:dPt>
          <c:dPt>
            <c:idx val="4"/>
            <c:bubble3D val="0"/>
            <c:spPr>
              <a:solidFill>
                <a:srgbClr val="FF0066"/>
              </a:solidFill>
            </c:spPr>
            <c:extLst>
              <c:ext xmlns:c16="http://schemas.microsoft.com/office/drawing/2014/chart" uri="{C3380CC4-5D6E-409C-BE32-E72D297353CC}">
                <c16:uniqueId val="{00000007-42AC-4764-B046-F9D8D792D017}"/>
              </c:ext>
            </c:extLst>
          </c:dPt>
          <c:dPt>
            <c:idx val="5"/>
            <c:bubble3D val="0"/>
            <c:spPr>
              <a:solidFill>
                <a:srgbClr val="00B050"/>
              </a:solidFill>
            </c:spPr>
            <c:extLst>
              <c:ext xmlns:c16="http://schemas.microsoft.com/office/drawing/2014/chart" uri="{C3380CC4-5D6E-409C-BE32-E72D297353CC}">
                <c16:uniqueId val="{00000009-42AC-4764-B046-F9D8D792D017}"/>
              </c:ext>
            </c:extLst>
          </c:dPt>
          <c:dPt>
            <c:idx val="6"/>
            <c:bubble3D val="0"/>
            <c:spPr>
              <a:solidFill>
                <a:schemeClr val="accent2"/>
              </a:solidFill>
            </c:spPr>
            <c:extLst>
              <c:ext xmlns:c16="http://schemas.microsoft.com/office/drawing/2014/chart" uri="{C3380CC4-5D6E-409C-BE32-E72D297353CC}">
                <c16:uniqueId val="{0000000B-42AC-4764-B046-F9D8D792D017}"/>
              </c:ext>
            </c:extLst>
          </c:dPt>
          <c:dPt>
            <c:idx val="7"/>
            <c:bubble3D val="0"/>
            <c:spPr>
              <a:solidFill>
                <a:schemeClr val="accent6"/>
              </a:solidFill>
            </c:spPr>
            <c:extLst>
              <c:ext xmlns:c16="http://schemas.microsoft.com/office/drawing/2014/chart" uri="{C3380CC4-5D6E-409C-BE32-E72D297353CC}">
                <c16:uniqueId val="{0000000D-42AC-4764-B046-F9D8D792D017}"/>
              </c:ext>
            </c:extLst>
          </c:dPt>
          <c:dPt>
            <c:idx val="8"/>
            <c:bubble3D val="0"/>
            <c:spPr>
              <a:solidFill>
                <a:srgbClr val="FF0000"/>
              </a:solidFill>
            </c:spPr>
            <c:extLst>
              <c:ext xmlns:c16="http://schemas.microsoft.com/office/drawing/2014/chart" uri="{C3380CC4-5D6E-409C-BE32-E72D297353CC}">
                <c16:uniqueId val="{0000000F-42AC-4764-B046-F9D8D792D017}"/>
              </c:ext>
            </c:extLst>
          </c:dPt>
          <c:dPt>
            <c:idx val="9"/>
            <c:bubble3D val="0"/>
            <c:spPr>
              <a:solidFill>
                <a:schemeClr val="accent5"/>
              </a:solidFill>
            </c:spPr>
            <c:extLst>
              <c:ext xmlns:c16="http://schemas.microsoft.com/office/drawing/2014/chart" uri="{C3380CC4-5D6E-409C-BE32-E72D297353CC}">
                <c16:uniqueId val="{00000011-42AC-4764-B046-F9D8D792D017}"/>
              </c:ext>
            </c:extLst>
          </c:dPt>
          <c:dPt>
            <c:idx val="10"/>
            <c:bubble3D val="0"/>
            <c:spPr>
              <a:solidFill>
                <a:schemeClr val="bg1">
                  <a:lumMod val="85000"/>
                </a:schemeClr>
              </a:solidFill>
            </c:spPr>
            <c:extLst>
              <c:ext xmlns:c16="http://schemas.microsoft.com/office/drawing/2014/chart" uri="{C3380CC4-5D6E-409C-BE32-E72D297353CC}">
                <c16:uniqueId val="{00000013-42AC-4764-B046-F9D8D792D017}"/>
              </c:ext>
            </c:extLst>
          </c:dPt>
          <c:dLbls>
            <c:dLbl>
              <c:idx val="0"/>
              <c:layout>
                <c:manualLayout>
                  <c:x val="-6.0825252746184506E-2"/>
                  <c:y val="0.16701992482041944"/>
                </c:manualLayout>
              </c:layout>
              <c:tx>
                <c:rich>
                  <a:bodyPr/>
                  <a:lstStyle/>
                  <a:p>
                    <a:r>
                      <a:rPr lang="en-US" sz="1400" dirty="0"/>
                      <a:t>15%</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2AC-4764-B046-F9D8D792D017}"/>
                </c:ext>
              </c:extLst>
            </c:dLbl>
            <c:dLbl>
              <c:idx val="1"/>
              <c:layout>
                <c:manualLayout>
                  <c:x val="-6.4948114124623313E-2"/>
                  <c:y val="4.4152592497994352E-2"/>
                </c:manualLayout>
              </c:layout>
              <c:tx>
                <c:rich>
                  <a:bodyPr/>
                  <a:lstStyle/>
                  <a:p>
                    <a:r>
                      <a:rPr lang="en-US" sz="1400" dirty="0"/>
                      <a:t>4%</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2AC-4764-B046-F9D8D792D017}"/>
                </c:ext>
              </c:extLst>
            </c:dLbl>
            <c:dLbl>
              <c:idx val="2"/>
              <c:layout>
                <c:manualLayout>
                  <c:x val="-7.2407407407407406E-2"/>
                  <c:y val="2.0551206450428339E-2"/>
                </c:manualLayout>
              </c:layout>
              <c:tx>
                <c:rich>
                  <a:bodyPr/>
                  <a:lstStyle/>
                  <a:p>
                    <a:r>
                      <a:rPr lang="en-US" sz="1400" dirty="0"/>
                      <a:t>4%</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2AC-4764-B046-F9D8D792D017}"/>
                </c:ext>
              </c:extLst>
            </c:dLbl>
            <c:dLbl>
              <c:idx val="3"/>
              <c:layout>
                <c:manualLayout>
                  <c:x val="2.0418367842908527E-3"/>
                  <c:y val="-0.23565747223298114"/>
                </c:manualLayout>
              </c:layout>
              <c:tx>
                <c:rich>
                  <a:bodyPr/>
                  <a:lstStyle/>
                  <a:p>
                    <a:r>
                      <a:rPr lang="en-US" sz="1400" dirty="0"/>
                      <a:t>54%</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4-42AC-4764-B046-F9D8D792D017}"/>
                </c:ext>
              </c:extLst>
            </c:dLbl>
            <c:dLbl>
              <c:idx val="4"/>
              <c:layout>
                <c:manualLayout>
                  <c:x val="7.0193265772334007E-2"/>
                  <c:y val="8.0099417516228039E-2"/>
                </c:manualLayout>
              </c:layout>
              <c:tx>
                <c:rich>
                  <a:bodyPr/>
                  <a:lstStyle/>
                  <a:p>
                    <a:r>
                      <a:rPr lang="en-US" sz="1400" dirty="0"/>
                      <a:t>13%</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2AC-4764-B046-F9D8D792D017}"/>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Tabelle1!$A$2:$A$12</c:f>
              <c:strCache>
                <c:ptCount val="11"/>
                <c:pt idx="0">
                  <c:v>Einkäufen in den Geschäften der Innenstadt</c:v>
                </c:pt>
                <c:pt idx="1">
                  <c:v>Bummeln in der Innenstadt</c:v>
                </c:pt>
                <c:pt idx="2">
                  <c:v>Cafébesuch</c:v>
                </c:pt>
                <c:pt idx="3">
                  <c:v>nur Marktbesuch</c:v>
                </c:pt>
                <c:pt idx="4">
                  <c:v>Sonstiges</c:v>
                </c:pt>
                <c:pt idx="5">
                  <c:v>Einkäufe in den Geschäften und Cafebesuch</c:v>
                </c:pt>
                <c:pt idx="6">
                  <c:v>Einkäufe ind den Geschäften und Essen gehen</c:v>
                </c:pt>
                <c:pt idx="7">
                  <c:v>Einkäufe in den Geschäften und Bummeln</c:v>
                </c:pt>
                <c:pt idx="8">
                  <c:v>Bummeln und Essen gehen</c:v>
                </c:pt>
                <c:pt idx="9">
                  <c:v>Einkäufe in den Geschäften, Bummeln, Cafebesuch</c:v>
                </c:pt>
                <c:pt idx="10">
                  <c:v>Einkäufe in den Geschäften, Cafebesuch und Essen gehen</c:v>
                </c:pt>
              </c:strCache>
            </c:strRef>
          </c:cat>
          <c:val>
            <c:numRef>
              <c:f>Tabelle1!$B$2:$B$12</c:f>
              <c:numCache>
                <c:formatCode>#,##0.0</c:formatCode>
                <c:ptCount val="11"/>
                <c:pt idx="0">
                  <c:v>14.925373134328359</c:v>
                </c:pt>
                <c:pt idx="1">
                  <c:v>4.4776119402985071</c:v>
                </c:pt>
                <c:pt idx="2">
                  <c:v>4.4776119402985071</c:v>
                </c:pt>
                <c:pt idx="3">
                  <c:v>53.731343283582092</c:v>
                </c:pt>
                <c:pt idx="4">
                  <c:v>13.432835820895523</c:v>
                </c:pt>
                <c:pt idx="5">
                  <c:v>1.4925373134328359</c:v>
                </c:pt>
                <c:pt idx="6">
                  <c:v>1.4925373134328359</c:v>
                </c:pt>
                <c:pt idx="7">
                  <c:v>1.4925373134328359</c:v>
                </c:pt>
                <c:pt idx="8">
                  <c:v>1.4925373134328359</c:v>
                </c:pt>
                <c:pt idx="9">
                  <c:v>1.4925373134328359</c:v>
                </c:pt>
                <c:pt idx="10">
                  <c:v>1.4925373134328359</c:v>
                </c:pt>
              </c:numCache>
            </c:numRef>
          </c:val>
          <c:extLst>
            <c:ext xmlns:c16="http://schemas.microsoft.com/office/drawing/2014/chart" uri="{C3380CC4-5D6E-409C-BE32-E72D297353CC}">
              <c16:uniqueId val="{00000015-42AC-4764-B046-F9D8D792D017}"/>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800"/>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tx2">
                  <a:lumMod val="40000"/>
                  <a:lumOff val="60000"/>
                </a:schemeClr>
              </a:solidFill>
            </c:spPr>
            <c:extLst>
              <c:ext xmlns:c16="http://schemas.microsoft.com/office/drawing/2014/chart" uri="{C3380CC4-5D6E-409C-BE32-E72D297353CC}">
                <c16:uniqueId val="{00000001-5DAF-4FAC-8B75-23EA1C62C909}"/>
              </c:ext>
            </c:extLst>
          </c:dPt>
          <c:dPt>
            <c:idx val="1"/>
            <c:bubble3D val="0"/>
            <c:spPr>
              <a:solidFill>
                <a:srgbClr val="FFFF00"/>
              </a:solidFill>
            </c:spPr>
            <c:extLst>
              <c:ext xmlns:c16="http://schemas.microsoft.com/office/drawing/2014/chart" uri="{C3380CC4-5D6E-409C-BE32-E72D297353CC}">
                <c16:uniqueId val="{00000003-5DAF-4FAC-8B75-23EA1C62C909}"/>
              </c:ext>
            </c:extLst>
          </c:dPt>
          <c:dPt>
            <c:idx val="2"/>
            <c:bubble3D val="0"/>
            <c:spPr>
              <a:solidFill>
                <a:srgbClr val="FF0066"/>
              </a:solidFill>
            </c:spPr>
            <c:extLst>
              <c:ext xmlns:c16="http://schemas.microsoft.com/office/drawing/2014/chart" uri="{C3380CC4-5D6E-409C-BE32-E72D297353CC}">
                <c16:uniqueId val="{00000005-5DAF-4FAC-8B75-23EA1C62C909}"/>
              </c:ext>
            </c:extLst>
          </c:dPt>
          <c:dPt>
            <c:idx val="3"/>
            <c:bubble3D val="0"/>
            <c:spPr>
              <a:solidFill>
                <a:schemeClr val="tx2"/>
              </a:solidFill>
            </c:spPr>
            <c:extLst>
              <c:ext xmlns:c16="http://schemas.microsoft.com/office/drawing/2014/chart" uri="{C3380CC4-5D6E-409C-BE32-E72D297353CC}">
                <c16:uniqueId val="{00000007-5DAF-4FAC-8B75-23EA1C62C909}"/>
              </c:ext>
            </c:extLst>
          </c:dPt>
          <c:dLbls>
            <c:dLbl>
              <c:idx val="0"/>
              <c:layout>
                <c:manualLayout>
                  <c:x val="-2.7206364829396326E-2"/>
                  <c:y val="-0.312618552118079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DAF-4FAC-8B75-23EA1C62C909}"/>
                </c:ext>
              </c:extLst>
            </c:dLbl>
            <c:dLbl>
              <c:idx val="1"/>
              <c:layout>
                <c:manualLayout>
                  <c:x val="-3.875400991542724E-3"/>
                  <c:y val="1.157543709482379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AF-4FAC-8B75-23EA1C62C909}"/>
                </c:ext>
              </c:extLst>
            </c:dLbl>
            <c:dLbl>
              <c:idx val="3"/>
              <c:layout>
                <c:manualLayout>
                  <c:x val="2.2813380966268105E-2"/>
                  <c:y val="1.005288819197152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DAF-4FAC-8B75-23EA1C62C909}"/>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Tabelle1!$A$2:$A$5</c:f>
              <c:strCache>
                <c:ptCount val="4"/>
                <c:pt idx="0">
                  <c:v>zufrieden</c:v>
                </c:pt>
                <c:pt idx="1">
                  <c:v>fehlt: mehr Sitzgelegenheiten, Toiletten, mit Gastronomie sprechen</c:v>
                </c:pt>
                <c:pt idx="2">
                  <c:v>zufrieden: aber es fehlt Wild, Dammwildstand</c:v>
                </c:pt>
                <c:pt idx="3">
                  <c:v>fehlt: Frühstücksangebot</c:v>
                </c:pt>
              </c:strCache>
            </c:strRef>
          </c:cat>
          <c:val>
            <c:numRef>
              <c:f>Tabelle1!$B$2:$B$5</c:f>
              <c:numCache>
                <c:formatCode>#,##0.0</c:formatCode>
                <c:ptCount val="4"/>
                <c:pt idx="0">
                  <c:v>95.522388059701498</c:v>
                </c:pt>
                <c:pt idx="1">
                  <c:v>1.4925373134328359</c:v>
                </c:pt>
                <c:pt idx="2">
                  <c:v>1.4925373134328359</c:v>
                </c:pt>
                <c:pt idx="3">
                  <c:v>1.4925373134328359</c:v>
                </c:pt>
              </c:numCache>
            </c:numRef>
          </c:val>
          <c:extLst>
            <c:ext xmlns:c16="http://schemas.microsoft.com/office/drawing/2014/chart" uri="{C3380CC4-5D6E-409C-BE32-E72D297353CC}">
              <c16:uniqueId val="{00000008-5DAF-4FAC-8B75-23EA1C62C909}"/>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650879751142218"/>
          <c:y val="1.6215333620712317E-2"/>
          <c:w val="0.32102313599688925"/>
          <c:h val="0.86094009164458485"/>
        </c:manualLayout>
      </c:layout>
      <c:overlay val="0"/>
    </c:legend>
    <c:plotVisOnly val="1"/>
    <c:dispBlanksAs val="gap"/>
    <c:showDLblsOverMax val="0"/>
  </c:chart>
  <c:txPr>
    <a:bodyPr/>
    <a:lstStyle/>
    <a:p>
      <a:pPr>
        <a:defRPr sz="1800"/>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rgbClr val="FFFF00"/>
              </a:solidFill>
            </c:spPr>
            <c:extLst>
              <c:ext xmlns:c16="http://schemas.microsoft.com/office/drawing/2014/chart" uri="{C3380CC4-5D6E-409C-BE32-E72D297353CC}">
                <c16:uniqueId val="{00000001-760B-4EF8-9148-F8F6BA11A4B6}"/>
              </c:ext>
            </c:extLst>
          </c:dPt>
          <c:dPt>
            <c:idx val="1"/>
            <c:bubble3D val="0"/>
            <c:spPr>
              <a:solidFill>
                <a:schemeClr val="tx2">
                  <a:lumMod val="40000"/>
                  <a:lumOff val="60000"/>
                </a:schemeClr>
              </a:solidFill>
            </c:spPr>
            <c:extLst>
              <c:ext xmlns:c16="http://schemas.microsoft.com/office/drawing/2014/chart" uri="{C3380CC4-5D6E-409C-BE32-E72D297353CC}">
                <c16:uniqueId val="{00000003-760B-4EF8-9148-F8F6BA11A4B6}"/>
              </c:ext>
            </c:extLst>
          </c:dPt>
          <c:dLbls>
            <c:dLbl>
              <c:idx val="0"/>
              <c:layout>
                <c:manualLayout>
                  <c:x val="-0.14202804510547293"/>
                  <c:y val="-1.45595534033309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60B-4EF8-9148-F8F6BA11A4B6}"/>
                </c:ext>
              </c:extLst>
            </c:dLbl>
            <c:dLbl>
              <c:idx val="1"/>
              <c:layout>
                <c:manualLayout>
                  <c:x val="0.14387698065519589"/>
                  <c:y val="-1.571709711281333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60B-4EF8-9148-F8F6BA11A4B6}"/>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Tabelle1!$A$2:$A$3</c:f>
              <c:strCache>
                <c:ptCount val="2"/>
                <c:pt idx="0">
                  <c:v>ja</c:v>
                </c:pt>
                <c:pt idx="1">
                  <c:v>nein</c:v>
                </c:pt>
              </c:strCache>
            </c:strRef>
          </c:cat>
          <c:val>
            <c:numRef>
              <c:f>Tabelle1!$B$2:$B$3</c:f>
              <c:numCache>
                <c:formatCode>#,##0.0</c:formatCode>
                <c:ptCount val="2"/>
                <c:pt idx="0">
                  <c:v>49.253731343283583</c:v>
                </c:pt>
                <c:pt idx="1">
                  <c:v>50.746268656716417</c:v>
                </c:pt>
              </c:numCache>
            </c:numRef>
          </c:val>
          <c:extLst>
            <c:ext xmlns:c16="http://schemas.microsoft.com/office/drawing/2014/chart" uri="{C3380CC4-5D6E-409C-BE32-E72D297353CC}">
              <c16:uniqueId val="{00000004-760B-4EF8-9148-F8F6BA11A4B6}"/>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rgbClr val="FF0066"/>
              </a:solidFill>
            </c:spPr>
            <c:extLst>
              <c:ext xmlns:c16="http://schemas.microsoft.com/office/drawing/2014/chart" uri="{C3380CC4-5D6E-409C-BE32-E72D297353CC}">
                <c16:uniqueId val="{00000002-26A3-4F4D-9270-752D5F9EC087}"/>
              </c:ext>
            </c:extLst>
          </c:dPt>
          <c:dPt>
            <c:idx val="1"/>
            <c:bubble3D val="0"/>
            <c:spPr>
              <a:solidFill>
                <a:srgbClr val="FFFF00"/>
              </a:solidFill>
            </c:spPr>
            <c:extLst>
              <c:ext xmlns:c16="http://schemas.microsoft.com/office/drawing/2014/chart" uri="{C3380CC4-5D6E-409C-BE32-E72D297353CC}">
                <c16:uniqueId val="{00000001-26A3-4F4D-9270-752D5F9EC087}"/>
              </c:ext>
            </c:extLst>
          </c:dPt>
          <c:dPt>
            <c:idx val="2"/>
            <c:bubble3D val="0"/>
            <c:spPr>
              <a:solidFill>
                <a:schemeClr val="tx2">
                  <a:lumMod val="40000"/>
                  <a:lumOff val="60000"/>
                </a:schemeClr>
              </a:solidFill>
            </c:spPr>
            <c:extLst>
              <c:ext xmlns:c16="http://schemas.microsoft.com/office/drawing/2014/chart" uri="{C3380CC4-5D6E-409C-BE32-E72D297353CC}">
                <c16:uniqueId val="{00000003-26A3-4F4D-9270-752D5F9EC087}"/>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Tabelle1!$A$2:$A$4</c:f>
              <c:strCache>
                <c:ptCount val="3"/>
                <c:pt idx="0">
                  <c:v>deutlich weniger als die Hälfte der Kunden</c:v>
                </c:pt>
                <c:pt idx="1">
                  <c:v>ungefähr die Hälfte der Kunden</c:v>
                </c:pt>
                <c:pt idx="2">
                  <c:v>mehr als die Hälfte der Kunden</c:v>
                </c:pt>
              </c:strCache>
            </c:strRef>
          </c:cat>
          <c:val>
            <c:numRef>
              <c:f>Tabelle1!$B$2:$B$4</c:f>
              <c:numCache>
                <c:formatCode>#,##0.0</c:formatCode>
                <c:ptCount val="3"/>
                <c:pt idx="0">
                  <c:v>13.043478260869565</c:v>
                </c:pt>
                <c:pt idx="1">
                  <c:v>34.782608695652172</c:v>
                </c:pt>
                <c:pt idx="2">
                  <c:v>52.173913043478258</c:v>
                </c:pt>
              </c:numCache>
            </c:numRef>
          </c:val>
          <c:extLst>
            <c:ext xmlns:c16="http://schemas.microsoft.com/office/drawing/2014/chart" uri="{C3380CC4-5D6E-409C-BE32-E72D297353CC}">
              <c16:uniqueId val="{00000000-26A3-4F4D-9270-752D5F9EC087}"/>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tx2">
                  <a:lumMod val="40000"/>
                  <a:lumOff val="60000"/>
                </a:schemeClr>
              </a:solidFill>
            </c:spPr>
            <c:extLst>
              <c:ext xmlns:c16="http://schemas.microsoft.com/office/drawing/2014/chart" uri="{C3380CC4-5D6E-409C-BE32-E72D297353CC}">
                <c16:uniqueId val="{00000001-7FD9-4C79-BEB5-67576AAF87AB}"/>
              </c:ext>
            </c:extLst>
          </c:dPt>
          <c:dPt>
            <c:idx val="1"/>
            <c:bubble3D val="0"/>
            <c:spPr>
              <a:solidFill>
                <a:srgbClr val="FFFF00"/>
              </a:solidFill>
            </c:spPr>
            <c:extLst>
              <c:ext xmlns:c16="http://schemas.microsoft.com/office/drawing/2014/chart" uri="{C3380CC4-5D6E-409C-BE32-E72D297353CC}">
                <c16:uniqueId val="{00000003-7FD9-4C79-BEB5-67576AAF87AB}"/>
              </c:ext>
            </c:extLst>
          </c:dPt>
          <c:dPt>
            <c:idx val="6"/>
            <c:bubble3D val="0"/>
            <c:spPr>
              <a:solidFill>
                <a:schemeClr val="bg1">
                  <a:lumMod val="75000"/>
                </a:schemeClr>
              </a:solidFill>
            </c:spPr>
            <c:extLst>
              <c:ext xmlns:c16="http://schemas.microsoft.com/office/drawing/2014/chart" uri="{C3380CC4-5D6E-409C-BE32-E72D297353CC}">
                <c16:uniqueId val="{00000005-7FD9-4C79-BEB5-67576AAF87AB}"/>
              </c:ext>
            </c:extLst>
          </c:dPt>
          <c:dPt>
            <c:idx val="8"/>
            <c:bubble3D val="0"/>
            <c:spPr>
              <a:solidFill>
                <a:srgbClr val="FF0066"/>
              </a:solidFill>
            </c:spPr>
            <c:extLst>
              <c:ext xmlns:c16="http://schemas.microsoft.com/office/drawing/2014/chart" uri="{C3380CC4-5D6E-409C-BE32-E72D297353CC}">
                <c16:uniqueId val="{00000007-7FD9-4C79-BEB5-67576AAF87AB}"/>
              </c:ext>
            </c:extLst>
          </c:dPt>
          <c:dPt>
            <c:idx val="12"/>
            <c:bubble3D val="0"/>
            <c:spPr>
              <a:solidFill>
                <a:srgbClr val="00B050"/>
              </a:solidFill>
            </c:spPr>
            <c:extLst>
              <c:ext xmlns:c16="http://schemas.microsoft.com/office/drawing/2014/chart" uri="{C3380CC4-5D6E-409C-BE32-E72D297353CC}">
                <c16:uniqueId val="{00000009-7FD9-4C79-BEB5-67576AAF87AB}"/>
              </c:ext>
            </c:extLst>
          </c:dPt>
          <c:dPt>
            <c:idx val="13"/>
            <c:bubble3D val="0"/>
            <c:spPr>
              <a:solidFill>
                <a:schemeClr val="tx2"/>
              </a:solidFill>
            </c:spPr>
            <c:extLst>
              <c:ext xmlns:c16="http://schemas.microsoft.com/office/drawing/2014/chart" uri="{C3380CC4-5D6E-409C-BE32-E72D297353CC}">
                <c16:uniqueId val="{0000000B-7FD9-4C79-BEB5-67576AAF87AB}"/>
              </c:ext>
            </c:extLst>
          </c:dPt>
          <c:dLbls>
            <c:dLbl>
              <c:idx val="0"/>
              <c:layout>
                <c:manualLayout>
                  <c:x val="-0.15234130455915232"/>
                  <c:y val="-9.79893335383726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FD9-4C79-BEB5-67576AAF87AB}"/>
                </c:ext>
              </c:extLst>
            </c:dLbl>
            <c:dLbl>
              <c:idx val="1"/>
              <c:layout>
                <c:manualLayout>
                  <c:x val="9.9545846699718096E-2"/>
                  <c:y val="-8.364387504800084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FD9-4C79-BEB5-67576AAF87AB}"/>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Tabelle1!$A$2:$A$16</c:f>
              <c:strCache>
                <c:ptCount val="15"/>
                <c:pt idx="0">
                  <c:v>Keine</c:v>
                </c:pt>
                <c:pt idx="1">
                  <c:v>Eventkochen, z.B. Bürkle</c:v>
                </c:pt>
                <c:pt idx="2">
                  <c:v>Events- Gastronomie</c:v>
                </c:pt>
                <c:pt idx="3">
                  <c:v>Events</c:v>
                </c:pt>
                <c:pt idx="4">
                  <c:v>Kommunikationsmöglichkeiten</c:v>
                </c:pt>
                <c:pt idx="5">
                  <c:v>frische Säfte</c:v>
                </c:pt>
                <c:pt idx="6">
                  <c:v>hängt von Gestaltung des Umfeldes ab</c:v>
                </c:pt>
                <c:pt idx="7">
                  <c:v>Kaffeestand</c:v>
                </c:pt>
                <c:pt idx="8">
                  <c:v>Marktfrühstück</c:v>
                </c:pt>
                <c:pt idx="9">
                  <c:v>Marktfrühstück, Essen und Trinken (in der Mittagspause, bei Ganztagsmarkt bzw. Markt am Samstag)</c:v>
                </c:pt>
                <c:pt idx="10">
                  <c:v>Marktfrühstück, Kochen nach Jahreszeit</c:v>
                </c:pt>
                <c:pt idx="11">
                  <c:v>positiv die Kondakte zu den Besuchern unter einander</c:v>
                </c:pt>
                <c:pt idx="12">
                  <c:v>Sonderaktionen, Saisonküche</c:v>
                </c:pt>
                <c:pt idx="13">
                  <c:v>Weinverkostung und Marktfrühstück</c:v>
                </c:pt>
                <c:pt idx="14">
                  <c:v>Weinverkostung, Spargelschälen, Saftpressen, Infos und Neuigkeiten mit Marktschreier oder Infowand</c:v>
                </c:pt>
              </c:strCache>
            </c:strRef>
          </c:cat>
          <c:val>
            <c:numRef>
              <c:f>Tabelle1!$B$2:$B$16</c:f>
              <c:numCache>
                <c:formatCode>#,##0.0</c:formatCode>
                <c:ptCount val="15"/>
                <c:pt idx="0">
                  <c:v>64.705882352941174</c:v>
                </c:pt>
                <c:pt idx="1">
                  <c:v>10.5</c:v>
                </c:pt>
                <c:pt idx="2">
                  <c:v>1.4705882352941178</c:v>
                </c:pt>
                <c:pt idx="3">
                  <c:v>3</c:v>
                </c:pt>
                <c:pt idx="4">
                  <c:v>3</c:v>
                </c:pt>
                <c:pt idx="5">
                  <c:v>1.4705882352941178</c:v>
                </c:pt>
                <c:pt idx="6">
                  <c:v>1.4705882352941178</c:v>
                </c:pt>
                <c:pt idx="7">
                  <c:v>1.4705882352941178</c:v>
                </c:pt>
                <c:pt idx="8">
                  <c:v>4.4117647058823533</c:v>
                </c:pt>
                <c:pt idx="9">
                  <c:v>1.4705882352941178</c:v>
                </c:pt>
                <c:pt idx="10">
                  <c:v>1.4705882352941178</c:v>
                </c:pt>
                <c:pt idx="11">
                  <c:v>1.4705882352941178</c:v>
                </c:pt>
                <c:pt idx="12">
                  <c:v>1.4705882352941178</c:v>
                </c:pt>
                <c:pt idx="13">
                  <c:v>2.9411764705882355</c:v>
                </c:pt>
                <c:pt idx="14">
                  <c:v>1.4705882352941178</c:v>
                </c:pt>
              </c:numCache>
            </c:numRef>
          </c:val>
          <c:extLst>
            <c:ext xmlns:c16="http://schemas.microsoft.com/office/drawing/2014/chart" uri="{C3380CC4-5D6E-409C-BE32-E72D297353CC}">
              <c16:uniqueId val="{0000000C-7FD9-4C79-BEB5-67576AAF87AB}"/>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6514727325750944"/>
          <c:y val="1.8321850691631957E-2"/>
          <c:w val="0.32559346748323126"/>
          <c:h val="0.953156478114487"/>
        </c:manualLayout>
      </c:layout>
      <c:overlay val="0"/>
      <c:txPr>
        <a:bodyPr/>
        <a:lstStyle/>
        <a:p>
          <a:pPr>
            <a:defRPr sz="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rgbClr val="FFFF00"/>
              </a:solidFill>
            </c:spPr>
            <c:extLst>
              <c:ext xmlns:c16="http://schemas.microsoft.com/office/drawing/2014/chart" uri="{C3380CC4-5D6E-409C-BE32-E72D297353CC}">
                <c16:uniqueId val="{00000001-CF25-4C9A-B70B-85E85C02124E}"/>
              </c:ext>
            </c:extLst>
          </c:dPt>
          <c:dPt>
            <c:idx val="1"/>
            <c:bubble3D val="0"/>
            <c:spPr>
              <a:solidFill>
                <a:srgbClr val="FF0066"/>
              </a:solidFill>
            </c:spPr>
            <c:extLst>
              <c:ext xmlns:c16="http://schemas.microsoft.com/office/drawing/2014/chart" uri="{C3380CC4-5D6E-409C-BE32-E72D297353CC}">
                <c16:uniqueId val="{00000003-CF25-4C9A-B70B-85E85C02124E}"/>
              </c:ext>
            </c:extLst>
          </c:dPt>
          <c:dPt>
            <c:idx val="2"/>
            <c:bubble3D val="0"/>
            <c:spPr>
              <a:solidFill>
                <a:schemeClr val="tx2"/>
              </a:solidFill>
            </c:spPr>
            <c:extLst>
              <c:ext xmlns:c16="http://schemas.microsoft.com/office/drawing/2014/chart" uri="{C3380CC4-5D6E-409C-BE32-E72D297353CC}">
                <c16:uniqueId val="{00000005-CF25-4C9A-B70B-85E85C02124E}"/>
              </c:ext>
            </c:extLst>
          </c:dPt>
          <c:dPt>
            <c:idx val="3"/>
            <c:bubble3D val="0"/>
            <c:spPr>
              <a:solidFill>
                <a:schemeClr val="tx2">
                  <a:lumMod val="40000"/>
                  <a:lumOff val="60000"/>
                </a:schemeClr>
              </a:solidFill>
            </c:spPr>
            <c:extLst>
              <c:ext xmlns:c16="http://schemas.microsoft.com/office/drawing/2014/chart" uri="{C3380CC4-5D6E-409C-BE32-E72D297353CC}">
                <c16:uniqueId val="{00000007-CF25-4C9A-B70B-85E85C02124E}"/>
              </c:ext>
            </c:extLst>
          </c:dPt>
          <c:dLbls>
            <c:dLbl>
              <c:idx val="0"/>
              <c:layout>
                <c:manualLayout>
                  <c:x val="-0.10887369981530086"/>
                  <c:y val="0.1411368974875807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F25-4C9A-B70B-85E85C02124E}"/>
                </c:ext>
              </c:extLst>
            </c:dLbl>
            <c:dLbl>
              <c:idx val="1"/>
              <c:layout>
                <c:manualLayout>
                  <c:x val="-7.2008420822397196E-2"/>
                  <c:y val="-0.1737207770565175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F25-4C9A-B70B-85E85C02124E}"/>
                </c:ext>
              </c:extLst>
            </c:dLbl>
            <c:dLbl>
              <c:idx val="2"/>
              <c:layout>
                <c:manualLayout>
                  <c:x val="8.0525055895790801E-2"/>
                  <c:y val="-0.1914348802514006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F25-4C9A-B70B-85E85C02124E}"/>
                </c:ext>
              </c:extLst>
            </c:dLbl>
            <c:dLbl>
              <c:idx val="3"/>
              <c:layout>
                <c:manualLayout>
                  <c:x val="0.12784053902984349"/>
                  <c:y val="0.1083127668354309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F25-4C9A-B70B-85E85C02124E}"/>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Tabelle1!$A$2:$A$5</c:f>
              <c:strCache>
                <c:ptCount val="4"/>
                <c:pt idx="0">
                  <c:v>Keine </c:v>
                </c:pt>
                <c:pt idx="1">
                  <c:v>Kornmarkt</c:v>
                </c:pt>
                <c:pt idx="2">
                  <c:v>Pauluskirche</c:v>
                </c:pt>
                <c:pt idx="3">
                  <c:v>Sonstiges</c:v>
                </c:pt>
              </c:strCache>
            </c:strRef>
          </c:cat>
          <c:val>
            <c:numRef>
              <c:f>Tabelle1!$B$2:$B$5</c:f>
              <c:numCache>
                <c:formatCode>#,##0.0</c:formatCode>
                <c:ptCount val="4"/>
                <c:pt idx="0">
                  <c:v>32.352941176470587</c:v>
                </c:pt>
                <c:pt idx="1">
                  <c:v>20.676470588235301</c:v>
                </c:pt>
                <c:pt idx="2">
                  <c:v>14.794117647058799</c:v>
                </c:pt>
                <c:pt idx="3">
                  <c:v>36</c:v>
                </c:pt>
              </c:numCache>
            </c:numRef>
          </c:val>
          <c:extLst>
            <c:ext xmlns:c16="http://schemas.microsoft.com/office/drawing/2014/chart" uri="{C3380CC4-5D6E-409C-BE32-E72D297353CC}">
              <c16:uniqueId val="{00000008-CF25-4C9A-B70B-85E85C02124E}"/>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1606578691552447"/>
          <c:y val="0.22928007999111211"/>
          <c:w val="0.22837865752891998"/>
          <c:h val="0.52884203342485758"/>
        </c:manualLayout>
      </c:layout>
      <c:overlay val="0"/>
      <c:txPr>
        <a:bodyPr/>
        <a:lstStyle/>
        <a:p>
          <a:pPr>
            <a:defRPr sz="18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Alter</a:t>
            </a:r>
          </a:p>
        </c:rich>
      </c:tx>
      <c:overlay val="0"/>
    </c:title>
    <c:autoTitleDeleted val="0"/>
    <c:plotArea>
      <c:layout/>
      <c:pieChart>
        <c:varyColors val="1"/>
        <c:ser>
          <c:idx val="0"/>
          <c:order val="0"/>
          <c:tx>
            <c:strRef>
              <c:f>Tabelle1!$B$1</c:f>
              <c:strCache>
                <c:ptCount val="1"/>
                <c:pt idx="0">
                  <c:v>Verkauf</c:v>
                </c:pt>
              </c:strCache>
            </c:strRef>
          </c:tx>
          <c:dPt>
            <c:idx val="0"/>
            <c:bubble3D val="0"/>
            <c:spPr>
              <a:solidFill>
                <a:schemeClr val="tx2"/>
              </a:solidFill>
            </c:spPr>
            <c:extLst>
              <c:ext xmlns:c16="http://schemas.microsoft.com/office/drawing/2014/chart" uri="{C3380CC4-5D6E-409C-BE32-E72D297353CC}">
                <c16:uniqueId val="{00000001-17EC-47F0-8BF0-974028EC615C}"/>
              </c:ext>
            </c:extLst>
          </c:dPt>
          <c:dPt>
            <c:idx val="1"/>
            <c:bubble3D val="0"/>
            <c:spPr>
              <a:solidFill>
                <a:srgbClr val="FF0066"/>
              </a:solidFill>
            </c:spPr>
            <c:extLst>
              <c:ext xmlns:c16="http://schemas.microsoft.com/office/drawing/2014/chart" uri="{C3380CC4-5D6E-409C-BE32-E72D297353CC}">
                <c16:uniqueId val="{00000003-17EC-47F0-8BF0-974028EC615C}"/>
              </c:ext>
            </c:extLst>
          </c:dPt>
          <c:dPt>
            <c:idx val="2"/>
            <c:bubble3D val="0"/>
            <c:spPr>
              <a:solidFill>
                <a:schemeClr val="tx2">
                  <a:lumMod val="40000"/>
                  <a:lumOff val="60000"/>
                </a:schemeClr>
              </a:solidFill>
            </c:spPr>
            <c:extLst>
              <c:ext xmlns:c16="http://schemas.microsoft.com/office/drawing/2014/chart" uri="{C3380CC4-5D6E-409C-BE32-E72D297353CC}">
                <c16:uniqueId val="{00000005-17EC-47F0-8BF0-974028EC615C}"/>
              </c:ext>
            </c:extLst>
          </c:dPt>
          <c:dPt>
            <c:idx val="3"/>
            <c:bubble3D val="0"/>
            <c:spPr>
              <a:solidFill>
                <a:srgbClr val="FFFF00"/>
              </a:solidFill>
            </c:spPr>
            <c:extLst>
              <c:ext xmlns:c16="http://schemas.microsoft.com/office/drawing/2014/chart" uri="{C3380CC4-5D6E-409C-BE32-E72D297353CC}">
                <c16:uniqueId val="{00000007-17EC-47F0-8BF0-974028EC615C}"/>
              </c:ext>
            </c:extLst>
          </c:dPt>
          <c:dLbls>
            <c:dLbl>
              <c:idx val="2"/>
              <c:layout>
                <c:manualLayout>
                  <c:x val="-0.12459354726885555"/>
                  <c:y val="-0.124480690628712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7EC-47F0-8BF0-974028EC615C}"/>
                </c:ext>
              </c:extLst>
            </c:dLbl>
            <c:dLbl>
              <c:idx val="3"/>
              <c:layout>
                <c:manualLayout>
                  <c:x val="0.14329396325459318"/>
                  <c:y val="5.670351260052280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7EC-47F0-8BF0-974028EC615C}"/>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Tabelle1!$A$2:$A$5</c:f>
              <c:strCache>
                <c:ptCount val="4"/>
                <c:pt idx="0">
                  <c:v>25 - 34 Jahre</c:v>
                </c:pt>
                <c:pt idx="1">
                  <c:v>35 - 50 Jahre</c:v>
                </c:pt>
                <c:pt idx="2">
                  <c:v>51 - 65 Jahre</c:v>
                </c:pt>
                <c:pt idx="3">
                  <c:v>älter als 65 Jahre</c:v>
                </c:pt>
              </c:strCache>
            </c:strRef>
          </c:cat>
          <c:val>
            <c:numRef>
              <c:f>Tabelle1!$B$2:$B$5</c:f>
              <c:numCache>
                <c:formatCode>#,##0.0</c:formatCode>
                <c:ptCount val="4"/>
                <c:pt idx="0">
                  <c:v>3.0769230769230771</c:v>
                </c:pt>
                <c:pt idx="1">
                  <c:v>13.846153846153847</c:v>
                </c:pt>
                <c:pt idx="2">
                  <c:v>44.615384615384613</c:v>
                </c:pt>
                <c:pt idx="3">
                  <c:v>38.46153846153846</c:v>
                </c:pt>
              </c:numCache>
            </c:numRef>
          </c:val>
          <c:extLst>
            <c:ext xmlns:c16="http://schemas.microsoft.com/office/drawing/2014/chart" uri="{C3380CC4-5D6E-409C-BE32-E72D297353CC}">
              <c16:uniqueId val="{00000008-17EC-47F0-8BF0-974028EC615C}"/>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6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Geschlecht</a:t>
            </a:r>
            <a:endParaRPr lang="en-US" dirty="0"/>
          </a:p>
        </c:rich>
      </c:tx>
      <c:overlay val="0"/>
    </c:title>
    <c:autoTitleDeleted val="0"/>
    <c:plotArea>
      <c:layout/>
      <c:pieChart>
        <c:varyColors val="1"/>
        <c:ser>
          <c:idx val="0"/>
          <c:order val="0"/>
          <c:tx>
            <c:strRef>
              <c:f>Tabelle1!$B$1</c:f>
              <c:strCache>
                <c:ptCount val="1"/>
                <c:pt idx="0">
                  <c:v>Verkauf</c:v>
                </c:pt>
              </c:strCache>
            </c:strRef>
          </c:tx>
          <c:dPt>
            <c:idx val="0"/>
            <c:bubble3D val="0"/>
            <c:spPr>
              <a:solidFill>
                <a:srgbClr val="FFFF00"/>
              </a:solidFill>
            </c:spPr>
            <c:extLst>
              <c:ext xmlns:c16="http://schemas.microsoft.com/office/drawing/2014/chart" uri="{C3380CC4-5D6E-409C-BE32-E72D297353CC}">
                <c16:uniqueId val="{00000001-C48D-4FC1-AE0B-6E57D3A437D0}"/>
              </c:ext>
            </c:extLst>
          </c:dPt>
          <c:dPt>
            <c:idx val="1"/>
            <c:bubble3D val="0"/>
            <c:spPr>
              <a:solidFill>
                <a:schemeClr val="tx2">
                  <a:lumMod val="40000"/>
                  <a:lumOff val="60000"/>
                </a:schemeClr>
              </a:solidFill>
            </c:spPr>
            <c:extLst>
              <c:ext xmlns:c16="http://schemas.microsoft.com/office/drawing/2014/chart" uri="{C3380CC4-5D6E-409C-BE32-E72D297353CC}">
                <c16:uniqueId val="{00000003-C48D-4FC1-AE0B-6E57D3A437D0}"/>
              </c:ext>
            </c:extLst>
          </c:dPt>
          <c:dLbls>
            <c:dLbl>
              <c:idx val="0"/>
              <c:layout>
                <c:manualLayout>
                  <c:x val="-0.19251250433318476"/>
                  <c:y val="2.72344250273367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48D-4FC1-AE0B-6E57D3A437D0}"/>
                </c:ext>
              </c:extLst>
            </c:dLbl>
            <c:dLbl>
              <c:idx val="1"/>
              <c:layout>
                <c:manualLayout>
                  <c:x val="0.15980339721685732"/>
                  <c:y val="-5.60377979227846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48D-4FC1-AE0B-6E57D3A437D0}"/>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Tabelle1!$A$2:$A$3</c:f>
              <c:strCache>
                <c:ptCount val="2"/>
                <c:pt idx="0">
                  <c:v>männlich</c:v>
                </c:pt>
                <c:pt idx="1">
                  <c:v>weiblich</c:v>
                </c:pt>
              </c:strCache>
            </c:strRef>
          </c:cat>
          <c:val>
            <c:numRef>
              <c:f>Tabelle1!$B$2:$B$3</c:f>
              <c:numCache>
                <c:formatCode>#,##0.0</c:formatCode>
                <c:ptCount val="2"/>
                <c:pt idx="0">
                  <c:v>44.26229508196721</c:v>
                </c:pt>
                <c:pt idx="1">
                  <c:v>55.73770491803279</c:v>
                </c:pt>
              </c:numCache>
            </c:numRef>
          </c:val>
          <c:extLst>
            <c:ext xmlns:c16="http://schemas.microsoft.com/office/drawing/2014/chart" uri="{C3380CC4-5D6E-409C-BE32-E72D297353CC}">
              <c16:uniqueId val="{00000004-C48D-4FC1-AE0B-6E57D3A437D0}"/>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tx2">
                  <a:lumMod val="40000"/>
                  <a:lumOff val="60000"/>
                </a:schemeClr>
              </a:solidFill>
            </c:spPr>
            <c:extLst>
              <c:ext xmlns:c16="http://schemas.microsoft.com/office/drawing/2014/chart" uri="{C3380CC4-5D6E-409C-BE32-E72D297353CC}">
                <c16:uniqueId val="{00000001-B732-4D76-99A7-50E842A79C90}"/>
              </c:ext>
            </c:extLst>
          </c:dPt>
          <c:dPt>
            <c:idx val="1"/>
            <c:bubble3D val="0"/>
            <c:spPr>
              <a:solidFill>
                <a:srgbClr val="FFFF00"/>
              </a:solidFill>
            </c:spPr>
            <c:extLst>
              <c:ext xmlns:c16="http://schemas.microsoft.com/office/drawing/2014/chart" uri="{C3380CC4-5D6E-409C-BE32-E72D297353CC}">
                <c16:uniqueId val="{00000002-B732-4D76-99A7-50E842A79C90}"/>
              </c:ext>
            </c:extLst>
          </c:dPt>
          <c:dLbls>
            <c:dLbl>
              <c:idx val="0"/>
              <c:layout>
                <c:manualLayout>
                  <c:x val="-0.15491099202877417"/>
                  <c:y val="-0.1184505927246864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32-4D76-99A7-50E842A79C90}"/>
                </c:ext>
              </c:extLst>
            </c:dLbl>
            <c:dLbl>
              <c:idx val="1"/>
              <c:layout>
                <c:manualLayout>
                  <c:x val="0.13554079177602799"/>
                  <c:y val="0.1144525485515458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732-4D76-99A7-50E842A79C90}"/>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Tabelle1!$A$2:$A$3</c:f>
              <c:strCache>
                <c:ptCount val="2"/>
                <c:pt idx="0">
                  <c:v>ja</c:v>
                </c:pt>
                <c:pt idx="1">
                  <c:v>nein</c:v>
                </c:pt>
              </c:strCache>
            </c:strRef>
          </c:cat>
          <c:val>
            <c:numRef>
              <c:f>Tabelle1!$B$2:$B$3</c:f>
              <c:numCache>
                <c:formatCode>#,##0.0</c:formatCode>
                <c:ptCount val="2"/>
                <c:pt idx="0">
                  <c:v>65.217391304347828</c:v>
                </c:pt>
                <c:pt idx="1">
                  <c:v>34.782608695652172</c:v>
                </c:pt>
              </c:numCache>
            </c:numRef>
          </c:val>
          <c:extLst>
            <c:ext xmlns:c16="http://schemas.microsoft.com/office/drawing/2014/chart" uri="{C3380CC4-5D6E-409C-BE32-E72D297353CC}">
              <c16:uniqueId val="{00000000-B732-4D76-99A7-50E842A79C90}"/>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accent3"/>
              </a:solidFill>
            </c:spPr>
            <c:extLst>
              <c:ext xmlns:c16="http://schemas.microsoft.com/office/drawing/2014/chart" uri="{C3380CC4-5D6E-409C-BE32-E72D297353CC}">
                <c16:uniqueId val="{00000000-3249-42E5-84DB-3C2D67817A12}"/>
              </c:ext>
            </c:extLst>
          </c:dPt>
          <c:dPt>
            <c:idx val="1"/>
            <c:bubble3D val="0"/>
            <c:spPr>
              <a:solidFill>
                <a:srgbClr val="FFFF00"/>
              </a:solidFill>
            </c:spPr>
            <c:extLst>
              <c:ext xmlns:c16="http://schemas.microsoft.com/office/drawing/2014/chart" uri="{C3380CC4-5D6E-409C-BE32-E72D297353CC}">
                <c16:uniqueId val="{00000001-3249-42E5-84DB-3C2D67817A12}"/>
              </c:ext>
            </c:extLst>
          </c:dPt>
          <c:dPt>
            <c:idx val="2"/>
            <c:bubble3D val="0"/>
            <c:spPr>
              <a:solidFill>
                <a:schemeClr val="tx2">
                  <a:lumMod val="40000"/>
                  <a:lumOff val="60000"/>
                </a:schemeClr>
              </a:solidFill>
            </c:spPr>
            <c:extLst>
              <c:ext xmlns:c16="http://schemas.microsoft.com/office/drawing/2014/chart" uri="{C3380CC4-5D6E-409C-BE32-E72D297353CC}">
                <c16:uniqueId val="{00000002-3249-42E5-84DB-3C2D67817A12}"/>
              </c:ext>
            </c:extLst>
          </c:dPt>
          <c:dPt>
            <c:idx val="3"/>
            <c:bubble3D val="0"/>
            <c:spPr>
              <a:solidFill>
                <a:srgbClr val="FF0066"/>
              </a:solidFill>
            </c:spPr>
            <c:extLst>
              <c:ext xmlns:c16="http://schemas.microsoft.com/office/drawing/2014/chart" uri="{C3380CC4-5D6E-409C-BE32-E72D297353CC}">
                <c16:uniqueId val="{00000003-3249-42E5-84DB-3C2D67817A12}"/>
              </c:ext>
            </c:extLst>
          </c:dPt>
          <c:dPt>
            <c:idx val="4"/>
            <c:bubble3D val="0"/>
            <c:spPr>
              <a:solidFill>
                <a:schemeClr val="tx2"/>
              </a:solidFill>
            </c:spPr>
            <c:extLst>
              <c:ext xmlns:c16="http://schemas.microsoft.com/office/drawing/2014/chart" uri="{C3380CC4-5D6E-409C-BE32-E72D297353CC}">
                <c16:uniqueId val="{00000004-3249-42E5-84DB-3C2D67817A12}"/>
              </c:ext>
            </c:extLst>
          </c:dPt>
          <c:dLbls>
            <c:dLbl>
              <c:idx val="0"/>
              <c:layout>
                <c:manualLayout>
                  <c:x val="-1.7206364829396324E-2"/>
                  <c:y val="0.1373952902398892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249-42E5-84DB-3C2D67817A12}"/>
                </c:ext>
              </c:extLst>
            </c:dLbl>
            <c:dLbl>
              <c:idx val="1"/>
              <c:layout>
                <c:manualLayout>
                  <c:x val="-8.7125619714202393E-2"/>
                  <c:y val="0.1327675458239495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249-42E5-84DB-3C2D67817A12}"/>
                </c:ext>
              </c:extLst>
            </c:dLbl>
            <c:dLbl>
              <c:idx val="2"/>
              <c:layout>
                <c:manualLayout>
                  <c:x val="1.2042505103528726E-2"/>
                  <c:y val="-0.2775111064761245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249-42E5-84DB-3C2D67817A12}"/>
                </c:ext>
              </c:extLst>
            </c:dLbl>
            <c:dLbl>
              <c:idx val="3"/>
              <c:layout>
                <c:manualLayout>
                  <c:x val="8.2113772236803731E-2"/>
                  <c:y val="9.415830398967026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249-42E5-84DB-3C2D67817A12}"/>
                </c:ext>
              </c:extLst>
            </c:dLbl>
            <c:dLbl>
              <c:idx val="4"/>
              <c:layout>
                <c:manualLayout>
                  <c:x val="4.0939778361038202E-2"/>
                  <c:y val="0.1428085028534258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249-42E5-84DB-3C2D67817A12}"/>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Tabelle1!$A$2:$A$6</c:f>
              <c:strCache>
                <c:ptCount val="5"/>
                <c:pt idx="0">
                  <c:v>sehr gut</c:v>
                </c:pt>
                <c:pt idx="1">
                  <c:v>gut</c:v>
                </c:pt>
                <c:pt idx="2">
                  <c:v>mittelmäßig</c:v>
                </c:pt>
                <c:pt idx="3">
                  <c:v>schlecht</c:v>
                </c:pt>
                <c:pt idx="4">
                  <c:v>sehr schlecht</c:v>
                </c:pt>
              </c:strCache>
            </c:strRef>
          </c:cat>
          <c:val>
            <c:numRef>
              <c:f>Tabelle1!$B$2:$B$6</c:f>
              <c:numCache>
                <c:formatCode>#,##0.0</c:formatCode>
                <c:ptCount val="5"/>
                <c:pt idx="0">
                  <c:v>4.5454545454545459</c:v>
                </c:pt>
                <c:pt idx="1">
                  <c:v>18.181818181818183</c:v>
                </c:pt>
                <c:pt idx="2">
                  <c:v>54.545454545454547</c:v>
                </c:pt>
                <c:pt idx="3">
                  <c:v>13.636363636363637</c:v>
                </c:pt>
                <c:pt idx="4">
                  <c:v>9.0909090909090917</c:v>
                </c:pt>
              </c:numCache>
            </c:numRef>
          </c:val>
          <c:extLst>
            <c:ext xmlns:c16="http://schemas.microsoft.com/office/drawing/2014/chart" uri="{C3380CC4-5D6E-409C-BE32-E72D297353CC}">
              <c16:uniqueId val="{00000005-3249-42E5-84DB-3C2D67817A12}"/>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5484920287741808"/>
          <c:y val="0.30810106048149311"/>
          <c:w val="0.18805203169048312"/>
          <c:h val="0.38940994435880277"/>
        </c:manualLayout>
      </c:layout>
      <c:overlay val="0"/>
    </c:legend>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tx2">
                  <a:lumMod val="40000"/>
                  <a:lumOff val="60000"/>
                </a:schemeClr>
              </a:solidFill>
            </c:spPr>
            <c:extLst>
              <c:ext xmlns:c16="http://schemas.microsoft.com/office/drawing/2014/chart" uri="{C3380CC4-5D6E-409C-BE32-E72D297353CC}">
                <c16:uniqueId val="{00000002-6E4C-4C79-88C8-9DC8A7F18AF7}"/>
              </c:ext>
            </c:extLst>
          </c:dPt>
          <c:dPt>
            <c:idx val="1"/>
            <c:bubble3D val="0"/>
            <c:spPr>
              <a:solidFill>
                <a:srgbClr val="FFFF00"/>
              </a:solidFill>
            </c:spPr>
            <c:extLst>
              <c:ext xmlns:c16="http://schemas.microsoft.com/office/drawing/2014/chart" uri="{C3380CC4-5D6E-409C-BE32-E72D297353CC}">
                <c16:uniqueId val="{00000001-6E4C-4C79-88C8-9DC8A7F18AF7}"/>
              </c:ext>
            </c:extLst>
          </c:dPt>
          <c:dLbls>
            <c:dLbl>
              <c:idx val="0"/>
              <c:layout>
                <c:manualLayout>
                  <c:x val="-0.15318873335277536"/>
                  <c:y val="-6.03922303386041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E4C-4C79-88C8-9DC8A7F18AF7}"/>
                </c:ext>
              </c:extLst>
            </c:dLbl>
            <c:dLbl>
              <c:idx val="1"/>
              <c:layout>
                <c:manualLayout>
                  <c:x val="0.1675763706620006"/>
                  <c:y val="4.16625146957675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4C-4C79-88C8-9DC8A7F18AF7}"/>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Tabelle1!$A$2:$A$3</c:f>
              <c:strCache>
                <c:ptCount val="2"/>
                <c:pt idx="0">
                  <c:v>ja</c:v>
                </c:pt>
                <c:pt idx="1">
                  <c:v>nein</c:v>
                </c:pt>
              </c:strCache>
            </c:strRef>
          </c:cat>
          <c:val>
            <c:numRef>
              <c:f>Tabelle1!$B$2:$B$3</c:f>
              <c:numCache>
                <c:formatCode>#,##0.0</c:formatCode>
                <c:ptCount val="2"/>
                <c:pt idx="0">
                  <c:v>55.555555555555557</c:v>
                </c:pt>
                <c:pt idx="1">
                  <c:v>44.444444444444443</c:v>
                </c:pt>
              </c:numCache>
            </c:numRef>
          </c:val>
          <c:extLst>
            <c:ext xmlns:c16="http://schemas.microsoft.com/office/drawing/2014/chart" uri="{C3380CC4-5D6E-409C-BE32-E72D297353CC}">
              <c16:uniqueId val="{00000000-6E4C-4C79-88C8-9DC8A7F18AF7}"/>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rgbClr val="FFFF00"/>
              </a:solidFill>
            </c:spPr>
            <c:extLst>
              <c:ext xmlns:c16="http://schemas.microsoft.com/office/drawing/2014/chart" uri="{C3380CC4-5D6E-409C-BE32-E72D297353CC}">
                <c16:uniqueId val="{00000002-DA9F-4825-9C6D-4FD748CB2B1F}"/>
              </c:ext>
            </c:extLst>
          </c:dPt>
          <c:dPt>
            <c:idx val="1"/>
            <c:bubble3D val="0"/>
            <c:spPr>
              <a:solidFill>
                <a:schemeClr val="tx2">
                  <a:lumMod val="40000"/>
                  <a:lumOff val="60000"/>
                </a:schemeClr>
              </a:solidFill>
            </c:spPr>
            <c:extLst>
              <c:ext xmlns:c16="http://schemas.microsoft.com/office/drawing/2014/chart" uri="{C3380CC4-5D6E-409C-BE32-E72D297353CC}">
                <c16:uniqueId val="{00000001-DA9F-4825-9C6D-4FD748CB2B1F}"/>
              </c:ext>
            </c:extLst>
          </c:dPt>
          <c:dLbls>
            <c:dLbl>
              <c:idx val="0"/>
              <c:layout>
                <c:manualLayout>
                  <c:x val="-8.1546065422377759E-2"/>
                  <c:y val="0.2129761113822627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A9F-4825-9C6D-4FD748CB2B1F}"/>
                </c:ext>
              </c:extLst>
            </c:dLbl>
            <c:dLbl>
              <c:idx val="1"/>
              <c:layout>
                <c:manualLayout>
                  <c:x val="0.10075611208321182"/>
                  <c:y val="-0.3004536272170143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9F-4825-9C6D-4FD748CB2B1F}"/>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Tabelle1!$A$2:$A$3</c:f>
              <c:strCache>
                <c:ptCount val="2"/>
                <c:pt idx="0">
                  <c:v>ja</c:v>
                </c:pt>
                <c:pt idx="1">
                  <c:v>nein</c:v>
                </c:pt>
              </c:strCache>
            </c:strRef>
          </c:cat>
          <c:val>
            <c:numRef>
              <c:f>Tabelle1!$B$2:$B$3</c:f>
              <c:numCache>
                <c:formatCode>#,##0.0</c:formatCode>
                <c:ptCount val="2"/>
                <c:pt idx="0">
                  <c:v>17.647058823529413</c:v>
                </c:pt>
                <c:pt idx="1">
                  <c:v>82.352941176470594</c:v>
                </c:pt>
              </c:numCache>
            </c:numRef>
          </c:val>
          <c:extLst>
            <c:ext xmlns:c16="http://schemas.microsoft.com/office/drawing/2014/chart" uri="{C3380CC4-5D6E-409C-BE32-E72D297353CC}">
              <c16:uniqueId val="{00000000-DA9F-4825-9C6D-4FD748CB2B1F}"/>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solidFill>
              <a:srgbClr val="FFFF00"/>
            </a:solidFill>
          </c:spPr>
          <c:dPt>
            <c:idx val="1"/>
            <c:bubble3D val="0"/>
            <c:spPr>
              <a:solidFill>
                <a:schemeClr val="tx2">
                  <a:lumMod val="40000"/>
                  <a:lumOff val="60000"/>
                </a:schemeClr>
              </a:solidFill>
            </c:spPr>
            <c:extLst>
              <c:ext xmlns:c16="http://schemas.microsoft.com/office/drawing/2014/chart" uri="{C3380CC4-5D6E-409C-BE32-E72D297353CC}">
                <c16:uniqueId val="{00000002-FCA3-4669-B055-5788CE0FA147}"/>
              </c:ext>
            </c:extLst>
          </c:dPt>
          <c:dLbls>
            <c:dLbl>
              <c:idx val="0"/>
              <c:layout>
                <c:manualLayout>
                  <c:x val="-0.1204408476718188"/>
                  <c:y val="0.1734779979420954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84C-4CBA-B75D-7AE8D42A84CC}"/>
                </c:ext>
              </c:extLst>
            </c:dLbl>
            <c:dLbl>
              <c:idx val="1"/>
              <c:layout>
                <c:manualLayout>
                  <c:x val="0.17341426071741031"/>
                  <c:y val="-0.2484218275757004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CA3-4669-B055-5788CE0FA147}"/>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Tabelle1!$A$2:$A$3</c:f>
              <c:strCache>
                <c:ptCount val="2"/>
                <c:pt idx="0">
                  <c:v>Freitag</c:v>
                </c:pt>
                <c:pt idx="1">
                  <c:v>Dienstag und Freitag</c:v>
                </c:pt>
              </c:strCache>
            </c:strRef>
          </c:cat>
          <c:val>
            <c:numRef>
              <c:f>Tabelle1!$B$2:$B$3</c:f>
              <c:numCache>
                <c:formatCode>#,##0.0</c:formatCode>
                <c:ptCount val="2"/>
                <c:pt idx="0">
                  <c:v>27.272727272727273</c:v>
                </c:pt>
                <c:pt idx="1">
                  <c:v>72.727272727272734</c:v>
                </c:pt>
              </c:numCache>
            </c:numRef>
          </c:val>
          <c:extLst>
            <c:ext xmlns:c16="http://schemas.microsoft.com/office/drawing/2014/chart" uri="{C3380CC4-5D6E-409C-BE32-E72D297353CC}">
              <c16:uniqueId val="{00000000-FCA3-4669-B055-5788CE0FA147}"/>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solidFill>
              <a:schemeClr val="tx2">
                <a:lumMod val="40000"/>
                <a:lumOff val="60000"/>
              </a:schemeClr>
            </a:solidFill>
          </c:spPr>
          <c:dPt>
            <c:idx val="1"/>
            <c:bubble3D val="0"/>
            <c:spPr>
              <a:solidFill>
                <a:srgbClr val="FFFF00"/>
              </a:solidFill>
            </c:spPr>
            <c:extLst>
              <c:ext xmlns:c16="http://schemas.microsoft.com/office/drawing/2014/chart" uri="{C3380CC4-5D6E-409C-BE32-E72D297353CC}">
                <c16:uniqueId val="{00000001-ACD2-494C-AF57-C04A0FE2ABDC}"/>
              </c:ext>
            </c:extLst>
          </c:dPt>
          <c:dLbls>
            <c:dLbl>
              <c:idx val="0"/>
              <c:layout>
                <c:manualLayout>
                  <c:x val="-0.17434243462622728"/>
                  <c:y val="-0.2423110838511052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CD2-494C-AF57-C04A0FE2ABDC}"/>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Tabelle1!$A$2:$A$3</c:f>
              <c:strCache>
                <c:ptCount val="2"/>
                <c:pt idx="0">
                  <c:v>7 bis 13 Uhr</c:v>
                </c:pt>
                <c:pt idx="1">
                  <c:v>7 bis 14 Uhr</c:v>
                </c:pt>
              </c:strCache>
            </c:strRef>
          </c:cat>
          <c:val>
            <c:numRef>
              <c:f>Tabelle1!$B$2:$B$3</c:f>
              <c:numCache>
                <c:formatCode>#,##0.0</c:formatCode>
                <c:ptCount val="2"/>
                <c:pt idx="0">
                  <c:v>78.947368421052602</c:v>
                </c:pt>
                <c:pt idx="1">
                  <c:v>21.05263157894737</c:v>
                </c:pt>
              </c:numCache>
            </c:numRef>
          </c:val>
          <c:extLst>
            <c:ext xmlns:c16="http://schemas.microsoft.com/office/drawing/2014/chart" uri="{C3380CC4-5D6E-409C-BE32-E72D297353CC}">
              <c16:uniqueId val="{00000003-ACD2-494C-AF57-C04A0FE2ABDC}"/>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solidFill>
              <a:schemeClr val="tx2">
                <a:lumMod val="40000"/>
                <a:lumOff val="60000"/>
              </a:schemeClr>
            </a:solidFill>
          </c:spPr>
          <c:dPt>
            <c:idx val="0"/>
            <c:bubble3D val="0"/>
            <c:spPr>
              <a:solidFill>
                <a:schemeClr val="tx2"/>
              </a:solidFill>
            </c:spPr>
            <c:extLst>
              <c:ext xmlns:c16="http://schemas.microsoft.com/office/drawing/2014/chart" uri="{C3380CC4-5D6E-409C-BE32-E72D297353CC}">
                <c16:uniqueId val="{00000003-295E-4CF1-859D-9C12C13150DA}"/>
              </c:ext>
            </c:extLst>
          </c:dPt>
          <c:dPt>
            <c:idx val="1"/>
            <c:bubble3D val="0"/>
            <c:spPr>
              <a:solidFill>
                <a:srgbClr val="FF0066"/>
              </a:solidFill>
            </c:spPr>
            <c:extLst>
              <c:ext xmlns:c16="http://schemas.microsoft.com/office/drawing/2014/chart" uri="{C3380CC4-5D6E-409C-BE32-E72D297353CC}">
                <c16:uniqueId val="{00000002-295E-4CF1-859D-9C12C13150DA}"/>
              </c:ext>
            </c:extLst>
          </c:dPt>
          <c:dPt>
            <c:idx val="2"/>
            <c:bubble3D val="0"/>
            <c:spPr>
              <a:solidFill>
                <a:srgbClr val="FFFF00"/>
              </a:solidFill>
            </c:spPr>
            <c:extLst>
              <c:ext xmlns:c16="http://schemas.microsoft.com/office/drawing/2014/chart" uri="{C3380CC4-5D6E-409C-BE32-E72D297353CC}">
                <c16:uniqueId val="{00000001-295E-4CF1-859D-9C12C13150DA}"/>
              </c:ext>
            </c:extLst>
          </c:dPt>
          <c:dLbls>
            <c:dLbl>
              <c:idx val="0"/>
              <c:layout>
                <c:manualLayout>
                  <c:x val="-1.8278045105472929E-2"/>
                  <c:y val="0.1313643085460486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95E-4CF1-859D-9C12C13150DA}"/>
                </c:ext>
              </c:extLst>
            </c:dLbl>
            <c:dLbl>
              <c:idx val="1"/>
              <c:layout>
                <c:manualLayout>
                  <c:x val="-8.4601013414989795E-2"/>
                  <c:y val="0.1501687044282067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95E-4CF1-859D-9C12C13150DA}"/>
                </c:ext>
              </c:extLst>
            </c:dLbl>
            <c:dLbl>
              <c:idx val="2"/>
              <c:layout>
                <c:manualLayout>
                  <c:x val="-0.13464062651890735"/>
                  <c:y val="-9.094793748866263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95E-4CF1-859D-9C12C13150DA}"/>
                </c:ext>
              </c:extLst>
            </c:dLbl>
            <c:dLbl>
              <c:idx val="3"/>
              <c:layout>
                <c:manualLayout>
                  <c:x val="0.15095296247691262"/>
                  <c:y val="-4.092963199213073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6ED-4F0C-826A-2BFF01D99A8F}"/>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Tabelle1!$A$2:$A$5</c:f>
              <c:strCache>
                <c:ptCount val="4"/>
                <c:pt idx="0">
                  <c:v>&gt;+ 15 %</c:v>
                </c:pt>
                <c:pt idx="1">
                  <c:v>+/- 0</c:v>
                </c:pt>
                <c:pt idx="2">
                  <c:v>0 bis -15 %</c:v>
                </c:pt>
                <c:pt idx="3">
                  <c:v>&gt;- 15 %</c:v>
                </c:pt>
              </c:strCache>
            </c:strRef>
          </c:cat>
          <c:val>
            <c:numRef>
              <c:f>Tabelle1!$B$2:$B$5</c:f>
              <c:numCache>
                <c:formatCode>#,##0.0</c:formatCode>
                <c:ptCount val="4"/>
                <c:pt idx="0">
                  <c:v>4.7619047619047619</c:v>
                </c:pt>
                <c:pt idx="1">
                  <c:v>14.285714285714286</c:v>
                </c:pt>
                <c:pt idx="2">
                  <c:v>23.80952380952381</c:v>
                </c:pt>
                <c:pt idx="3">
                  <c:v>57.142857142857146</c:v>
                </c:pt>
              </c:numCache>
            </c:numRef>
          </c:val>
          <c:extLst>
            <c:ext xmlns:c16="http://schemas.microsoft.com/office/drawing/2014/chart" uri="{C3380CC4-5D6E-409C-BE32-E72D297353CC}">
              <c16:uniqueId val="{00000000-295E-4CF1-859D-9C12C13150DA}"/>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269F8-E84C-47CE-8333-33A20F6971F5}" type="datetimeFigureOut">
              <a:rPr lang="de-DE" smtClean="0"/>
              <a:t>12.09.2018</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6636D-9DE1-4F02-BFC9-C1B16A720B36}" type="slidenum">
              <a:rPr lang="de-DE" smtClean="0"/>
              <a:t>‹Nr.›</a:t>
            </a:fld>
            <a:endParaRPr lang="de-DE"/>
          </a:p>
        </p:txBody>
      </p:sp>
    </p:spTree>
    <p:extLst>
      <p:ext uri="{BB962C8B-B14F-4D97-AF65-F5344CB8AC3E}">
        <p14:creationId xmlns:p14="http://schemas.microsoft.com/office/powerpoint/2010/main" val="158087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EA6636D-9DE1-4F02-BFC9-C1B16A720B36}" type="slidenum">
              <a:rPr lang="de-DE" smtClean="0"/>
              <a:t>5</a:t>
            </a:fld>
            <a:endParaRPr lang="de-DE"/>
          </a:p>
        </p:txBody>
      </p:sp>
    </p:spTree>
    <p:extLst>
      <p:ext uri="{BB962C8B-B14F-4D97-AF65-F5344CB8AC3E}">
        <p14:creationId xmlns:p14="http://schemas.microsoft.com/office/powerpoint/2010/main" val="401089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F6264E8-9EF0-4BCF-992A-9BE02F090B31}" type="datetimeFigureOut">
              <a:rPr lang="de-DE" smtClean="0"/>
              <a:t>12.09.2018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B95E471-F93B-4B4F-9772-C5D1FFB1F4AD}" type="slidenum">
              <a:rPr lang="de-DE" smtClean="0"/>
              <a:t>‹Nr.›</a:t>
            </a:fld>
            <a:endParaRPr lang="de-DE"/>
          </a:p>
        </p:txBody>
      </p:sp>
    </p:spTree>
    <p:extLst>
      <p:ext uri="{BB962C8B-B14F-4D97-AF65-F5344CB8AC3E}">
        <p14:creationId xmlns:p14="http://schemas.microsoft.com/office/powerpoint/2010/main" val="153751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F6264E8-9EF0-4BCF-992A-9BE02F090B31}" type="datetimeFigureOut">
              <a:rPr lang="de-DE" smtClean="0"/>
              <a:t>12.09.2018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B95E471-F93B-4B4F-9772-C5D1FFB1F4AD}" type="slidenum">
              <a:rPr lang="de-DE" smtClean="0"/>
              <a:t>‹Nr.›</a:t>
            </a:fld>
            <a:endParaRPr lang="de-DE"/>
          </a:p>
        </p:txBody>
      </p:sp>
    </p:spTree>
    <p:extLst>
      <p:ext uri="{BB962C8B-B14F-4D97-AF65-F5344CB8AC3E}">
        <p14:creationId xmlns:p14="http://schemas.microsoft.com/office/powerpoint/2010/main" val="15920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F6264E8-9EF0-4BCF-992A-9BE02F090B31}" type="datetimeFigureOut">
              <a:rPr lang="de-DE" smtClean="0"/>
              <a:t>12.09.2018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B95E471-F93B-4B4F-9772-C5D1FFB1F4AD}" type="slidenum">
              <a:rPr lang="de-DE" smtClean="0"/>
              <a:t>‹Nr.›</a:t>
            </a:fld>
            <a:endParaRPr lang="de-DE"/>
          </a:p>
        </p:txBody>
      </p:sp>
    </p:spTree>
    <p:extLst>
      <p:ext uri="{BB962C8B-B14F-4D97-AF65-F5344CB8AC3E}">
        <p14:creationId xmlns:p14="http://schemas.microsoft.com/office/powerpoint/2010/main" val="83989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F6264E8-9EF0-4BCF-992A-9BE02F090B31}" type="datetimeFigureOut">
              <a:rPr lang="de-DE" smtClean="0"/>
              <a:t>12.09.2018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B95E471-F93B-4B4F-9772-C5D1FFB1F4AD}" type="slidenum">
              <a:rPr lang="de-DE" smtClean="0"/>
              <a:t>‹Nr.›</a:t>
            </a:fld>
            <a:endParaRPr lang="de-DE"/>
          </a:p>
        </p:txBody>
      </p:sp>
    </p:spTree>
    <p:extLst>
      <p:ext uri="{BB962C8B-B14F-4D97-AF65-F5344CB8AC3E}">
        <p14:creationId xmlns:p14="http://schemas.microsoft.com/office/powerpoint/2010/main" val="275779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CF6264E8-9EF0-4BCF-992A-9BE02F090B31}" type="datetimeFigureOut">
              <a:rPr lang="de-DE" smtClean="0"/>
              <a:t>12.09.2018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B95E471-F93B-4B4F-9772-C5D1FFB1F4AD}" type="slidenum">
              <a:rPr lang="de-DE" smtClean="0"/>
              <a:t>‹Nr.›</a:t>
            </a:fld>
            <a:endParaRPr lang="de-DE"/>
          </a:p>
        </p:txBody>
      </p:sp>
    </p:spTree>
    <p:extLst>
      <p:ext uri="{BB962C8B-B14F-4D97-AF65-F5344CB8AC3E}">
        <p14:creationId xmlns:p14="http://schemas.microsoft.com/office/powerpoint/2010/main" val="368054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F6264E8-9EF0-4BCF-992A-9BE02F090B31}" type="datetimeFigureOut">
              <a:rPr lang="de-DE" smtClean="0"/>
              <a:t>12.09.2018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B95E471-F93B-4B4F-9772-C5D1FFB1F4AD}" type="slidenum">
              <a:rPr lang="de-DE" smtClean="0"/>
              <a:t>‹Nr.›</a:t>
            </a:fld>
            <a:endParaRPr lang="de-DE"/>
          </a:p>
        </p:txBody>
      </p:sp>
    </p:spTree>
    <p:extLst>
      <p:ext uri="{BB962C8B-B14F-4D97-AF65-F5344CB8AC3E}">
        <p14:creationId xmlns:p14="http://schemas.microsoft.com/office/powerpoint/2010/main" val="210660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F6264E8-9EF0-4BCF-992A-9BE02F090B31}" type="datetimeFigureOut">
              <a:rPr lang="de-DE" smtClean="0"/>
              <a:t>12.09.2018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B95E471-F93B-4B4F-9772-C5D1FFB1F4AD}" type="slidenum">
              <a:rPr lang="de-DE" smtClean="0"/>
              <a:t>‹Nr.›</a:t>
            </a:fld>
            <a:endParaRPr lang="de-DE"/>
          </a:p>
        </p:txBody>
      </p:sp>
    </p:spTree>
    <p:extLst>
      <p:ext uri="{BB962C8B-B14F-4D97-AF65-F5344CB8AC3E}">
        <p14:creationId xmlns:p14="http://schemas.microsoft.com/office/powerpoint/2010/main" val="74622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F6264E8-9EF0-4BCF-992A-9BE02F090B31}" type="datetimeFigureOut">
              <a:rPr lang="de-DE" smtClean="0"/>
              <a:t>12.09.2018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B95E471-F93B-4B4F-9772-C5D1FFB1F4AD}" type="slidenum">
              <a:rPr lang="de-DE" smtClean="0"/>
              <a:t>‹Nr.›</a:t>
            </a:fld>
            <a:endParaRPr lang="de-DE"/>
          </a:p>
        </p:txBody>
      </p:sp>
    </p:spTree>
    <p:extLst>
      <p:ext uri="{BB962C8B-B14F-4D97-AF65-F5344CB8AC3E}">
        <p14:creationId xmlns:p14="http://schemas.microsoft.com/office/powerpoint/2010/main" val="284300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F6264E8-9EF0-4BCF-992A-9BE02F090B31}" type="datetimeFigureOut">
              <a:rPr lang="de-DE" smtClean="0"/>
              <a:t>12.09.2018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B95E471-F93B-4B4F-9772-C5D1FFB1F4AD}" type="slidenum">
              <a:rPr lang="de-DE" smtClean="0"/>
              <a:t>‹Nr.›</a:t>
            </a:fld>
            <a:endParaRPr lang="de-DE"/>
          </a:p>
        </p:txBody>
      </p:sp>
    </p:spTree>
    <p:extLst>
      <p:ext uri="{BB962C8B-B14F-4D97-AF65-F5344CB8AC3E}">
        <p14:creationId xmlns:p14="http://schemas.microsoft.com/office/powerpoint/2010/main" val="16541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F6264E8-9EF0-4BCF-992A-9BE02F090B31}" type="datetimeFigureOut">
              <a:rPr lang="de-DE" smtClean="0"/>
              <a:t>12.09.2018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B95E471-F93B-4B4F-9772-C5D1FFB1F4AD}" type="slidenum">
              <a:rPr lang="de-DE" smtClean="0"/>
              <a:t>‹Nr.›</a:t>
            </a:fld>
            <a:endParaRPr lang="de-DE"/>
          </a:p>
        </p:txBody>
      </p:sp>
    </p:spTree>
    <p:extLst>
      <p:ext uri="{BB962C8B-B14F-4D97-AF65-F5344CB8AC3E}">
        <p14:creationId xmlns:p14="http://schemas.microsoft.com/office/powerpoint/2010/main" val="282218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F6264E8-9EF0-4BCF-992A-9BE02F090B31}" type="datetimeFigureOut">
              <a:rPr lang="de-DE" smtClean="0"/>
              <a:t>12.09.2018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B95E471-F93B-4B4F-9772-C5D1FFB1F4AD}" type="slidenum">
              <a:rPr lang="de-DE" smtClean="0"/>
              <a:t>‹Nr.›</a:t>
            </a:fld>
            <a:endParaRPr lang="de-DE"/>
          </a:p>
        </p:txBody>
      </p:sp>
    </p:spTree>
    <p:extLst>
      <p:ext uri="{BB962C8B-B14F-4D97-AF65-F5344CB8AC3E}">
        <p14:creationId xmlns:p14="http://schemas.microsoft.com/office/powerpoint/2010/main" val="239865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264E8-9EF0-4BCF-992A-9BE02F090B31}" type="datetimeFigureOut">
              <a:rPr lang="de-DE" smtClean="0"/>
              <a:t>12.09.2018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5E471-F93B-4B4F-9772-C5D1FFB1F4AD}" type="slidenum">
              <a:rPr lang="de-DE" smtClean="0"/>
              <a:t>‹Nr.›</a:t>
            </a:fld>
            <a:endParaRPr lang="de-DE"/>
          </a:p>
        </p:txBody>
      </p:sp>
    </p:spTree>
    <p:extLst>
      <p:ext uri="{BB962C8B-B14F-4D97-AF65-F5344CB8AC3E}">
        <p14:creationId xmlns:p14="http://schemas.microsoft.com/office/powerpoint/2010/main" val="244752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B0A25-6B8E-4414-BC2C-583B79C24832}"/>
              </a:ext>
            </a:extLst>
          </p:cNvPr>
          <p:cNvSpPr>
            <a:spLocks noGrp="1"/>
          </p:cNvSpPr>
          <p:nvPr>
            <p:ph type="title"/>
          </p:nvPr>
        </p:nvSpPr>
        <p:spPr>
          <a:xfrm>
            <a:off x="457200" y="4077072"/>
            <a:ext cx="8229600" cy="1143000"/>
          </a:xfrm>
        </p:spPr>
        <p:txBody>
          <a:bodyPr>
            <a:normAutofit fontScale="90000"/>
          </a:bodyPr>
          <a:lstStyle/>
          <a:p>
            <a:r>
              <a:rPr lang="de-DE" dirty="0"/>
              <a:t>Wochenmarkt </a:t>
            </a:r>
            <a:br>
              <a:rPr lang="de-DE" dirty="0"/>
            </a:br>
            <a:r>
              <a:rPr lang="de-DE" dirty="0"/>
              <a:t> Bad Kreuznach</a:t>
            </a:r>
          </a:p>
        </p:txBody>
      </p:sp>
      <p:pic>
        <p:nvPicPr>
          <p:cNvPr id="4" name="Inhaltsplatzhalter 3">
            <a:extLst>
              <a:ext uri="{FF2B5EF4-FFF2-40B4-BE49-F238E27FC236}">
                <a16:creationId xmlns:a16="http://schemas.microsoft.com/office/drawing/2014/main" id="{B13F36B2-F004-4C0D-8EC7-B7879E66273C}"/>
              </a:ext>
            </a:extLst>
          </p:cNvPr>
          <p:cNvPicPr>
            <a:picLocks noGrp="1" noChangeAspect="1"/>
          </p:cNvPicPr>
          <p:nvPr>
            <p:ph idx="1"/>
          </p:nvPr>
        </p:nvPicPr>
        <p:blipFill>
          <a:blip r:embed="rId2"/>
          <a:stretch>
            <a:fillRect/>
          </a:stretch>
        </p:blipFill>
        <p:spPr>
          <a:xfrm>
            <a:off x="985337" y="-99392"/>
            <a:ext cx="7173326" cy="4029637"/>
          </a:xfrm>
          <a:prstGeom prst="rect">
            <a:avLst/>
          </a:prstGeom>
        </p:spPr>
      </p:pic>
    </p:spTree>
    <p:extLst>
      <p:ext uri="{BB962C8B-B14F-4D97-AF65-F5344CB8AC3E}">
        <p14:creationId xmlns:p14="http://schemas.microsoft.com/office/powerpoint/2010/main" val="917228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980728"/>
            <a:ext cx="8229600" cy="1143000"/>
          </a:xfrm>
        </p:spPr>
        <p:txBody>
          <a:bodyPr>
            <a:normAutofit/>
          </a:bodyPr>
          <a:lstStyle/>
          <a:p>
            <a:r>
              <a:rPr lang="de-DE" sz="3200" dirty="0"/>
              <a:t>Haben Sie einen Ansprechpartner bei der Stadt</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810557388"/>
              </p:ext>
            </p:extLst>
          </p:nvPr>
        </p:nvGraphicFramePr>
        <p:xfrm>
          <a:off x="457200" y="2121301"/>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E7816F2A-1CEA-4071-A863-727586FC37D4}"/>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3636566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386" y="1196752"/>
            <a:ext cx="8229600" cy="1143000"/>
          </a:xfrm>
        </p:spPr>
        <p:txBody>
          <a:bodyPr>
            <a:normAutofit/>
          </a:bodyPr>
          <a:lstStyle/>
          <a:p>
            <a:r>
              <a:rPr lang="de-DE" sz="3200" dirty="0"/>
              <a:t>Zusammenarbeit zwischen </a:t>
            </a:r>
            <a:r>
              <a:rPr lang="de-DE" sz="3200" dirty="0" err="1"/>
              <a:t>Marktbeschickern</a:t>
            </a:r>
            <a:r>
              <a:rPr lang="de-DE" sz="3200" dirty="0"/>
              <a:t> und Stadtverwaltung</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693235628"/>
              </p:ext>
            </p:extLst>
          </p:nvPr>
        </p:nvGraphicFramePr>
        <p:xfrm>
          <a:off x="611560" y="2255267"/>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729D4DB7-3856-4084-B6BC-EB53C8E41177}"/>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3009788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24744"/>
            <a:ext cx="8229600" cy="1143000"/>
          </a:xfrm>
        </p:spPr>
        <p:txBody>
          <a:bodyPr>
            <a:noAutofit/>
          </a:bodyPr>
          <a:lstStyle/>
          <a:p>
            <a:r>
              <a:rPr lang="de-DE" sz="2800" dirty="0"/>
              <a:t>Vorschläge zur Verbesserung der Zusammenarbeit zwischen </a:t>
            </a:r>
            <a:r>
              <a:rPr lang="de-DE" sz="2800" dirty="0" err="1"/>
              <a:t>Marktbeschickern</a:t>
            </a:r>
            <a:r>
              <a:rPr lang="de-DE" sz="2800" dirty="0"/>
              <a:t> und Stadtverwaltung</a:t>
            </a:r>
          </a:p>
        </p:txBody>
      </p:sp>
      <p:sp>
        <p:nvSpPr>
          <p:cNvPr id="3" name="Inhaltsplatzhalter 2"/>
          <p:cNvSpPr>
            <a:spLocks noGrp="1"/>
          </p:cNvSpPr>
          <p:nvPr>
            <p:ph idx="1"/>
          </p:nvPr>
        </p:nvSpPr>
        <p:spPr>
          <a:xfrm>
            <a:off x="467544" y="2204864"/>
            <a:ext cx="8229600" cy="4525963"/>
          </a:xfrm>
        </p:spPr>
        <p:txBody>
          <a:bodyPr>
            <a:normAutofit fontScale="62500" lnSpcReduction="20000"/>
          </a:bodyPr>
          <a:lstStyle/>
          <a:p>
            <a:r>
              <a:rPr lang="de-DE" dirty="0"/>
              <a:t>Nur ab und zu Dialog</a:t>
            </a:r>
          </a:p>
          <a:p>
            <a:r>
              <a:rPr lang="de-DE" dirty="0"/>
              <a:t>Aus Erfahrung keinerlei Hoffnung auf Besserung</a:t>
            </a:r>
          </a:p>
          <a:p>
            <a:r>
              <a:rPr lang="de-DE" dirty="0"/>
              <a:t>Besseres Arbeiten Marktmeister, wenn nicht dann ggf. regelmäßiges Zusammenkommen mit Stadtvertreter (ca. 1 x pro Halbjahr)</a:t>
            </a:r>
          </a:p>
          <a:p>
            <a:r>
              <a:rPr lang="de-DE" dirty="0"/>
              <a:t>Kommunikation könnte besser sein</a:t>
            </a:r>
          </a:p>
          <a:p>
            <a:r>
              <a:rPr lang="de-DE" dirty="0"/>
              <a:t>Kommunikation; es wird zu viel bestimmt</a:t>
            </a:r>
          </a:p>
          <a:p>
            <a:r>
              <a:rPr lang="de-DE" dirty="0"/>
              <a:t>Kommunikation; Wertschätzung; pers. Kontakt</a:t>
            </a:r>
          </a:p>
          <a:p>
            <a:r>
              <a:rPr lang="de-DE" dirty="0"/>
              <a:t>Kommunikation Kornmarktverein mit Stadtverwaltung verstärken/ reaktivieren</a:t>
            </a:r>
          </a:p>
          <a:p>
            <a:r>
              <a:rPr lang="de-DE" dirty="0"/>
              <a:t>Marktmeister ist zugänglich, aber die Stadt macht nichts</a:t>
            </a:r>
          </a:p>
          <a:p>
            <a:r>
              <a:rPr lang="de-DE" dirty="0"/>
              <a:t>Mehr auf die Marktleute eingehen; Schikane durch die Stadt, wegen des absolut pünktlichen Abbaus, sonst Ordnungsgeld</a:t>
            </a:r>
          </a:p>
          <a:p>
            <a:r>
              <a:rPr lang="de-DE" dirty="0"/>
              <a:t>Präsenter sein; mehr reden</a:t>
            </a:r>
          </a:p>
          <a:p>
            <a:r>
              <a:rPr lang="de-DE" dirty="0"/>
              <a:t>Wir sind nicht wichtig</a:t>
            </a:r>
          </a:p>
          <a:p>
            <a:r>
              <a:rPr lang="de-DE" dirty="0"/>
              <a:t>52,2% </a:t>
            </a:r>
            <a:r>
              <a:rPr lang="de-DE" dirty="0" err="1"/>
              <a:t>k.A</a:t>
            </a:r>
            <a:r>
              <a:rPr lang="de-DE" dirty="0"/>
              <a:t>.</a:t>
            </a:r>
          </a:p>
        </p:txBody>
      </p:sp>
      <p:pic>
        <p:nvPicPr>
          <p:cNvPr id="4" name="Grafik 3">
            <a:extLst>
              <a:ext uri="{FF2B5EF4-FFF2-40B4-BE49-F238E27FC236}">
                <a16:creationId xmlns:a16="http://schemas.microsoft.com/office/drawing/2014/main" id="{A5C12CC9-8751-4B0D-8114-AC0ACE0A88BD}"/>
              </a:ext>
            </a:extLst>
          </p:cNvPr>
          <p:cNvPicPr>
            <a:picLocks noChangeAspect="1"/>
          </p:cNvPicPr>
          <p:nvPr/>
        </p:nvPicPr>
        <p:blipFill>
          <a:blip r:embed="rId2"/>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3897077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028700"/>
            <a:ext cx="8229600" cy="1143000"/>
          </a:xfrm>
        </p:spPr>
        <p:txBody>
          <a:bodyPr>
            <a:normAutofit/>
          </a:bodyPr>
          <a:lstStyle/>
          <a:p>
            <a:r>
              <a:rPr lang="de-DE" sz="3200" dirty="0"/>
              <a:t>Standvergabe nachvollziehbar</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706944113"/>
              </p:ext>
            </p:extLst>
          </p:nvPr>
        </p:nvGraphicFramePr>
        <p:xfrm>
          <a:off x="457200" y="2154115"/>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6F72EC94-F208-4786-8683-40C74E3B9110}"/>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925399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1250" y="1028700"/>
            <a:ext cx="8229600" cy="1143000"/>
          </a:xfrm>
        </p:spPr>
        <p:txBody>
          <a:bodyPr>
            <a:normAutofit/>
          </a:bodyPr>
          <a:lstStyle/>
          <a:p>
            <a:r>
              <a:rPr lang="de-DE" sz="3200" dirty="0"/>
              <a:t>Gespräche über Standvergabe Kornmarkt</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48767362"/>
              </p:ext>
            </p:extLst>
          </p:nvPr>
        </p:nvGraphicFramePr>
        <p:xfrm>
          <a:off x="470309" y="2060848"/>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0303DC53-A250-4445-ADB6-DBEA785C1815}"/>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316025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An welchen Tagen soll der Markt stattfinden</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663175058"/>
              </p:ext>
            </p:extLst>
          </p:nvPr>
        </p:nvGraphicFramePr>
        <p:xfrm>
          <a:off x="425014" y="2183259"/>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55CB5E13-71DE-45B1-A650-5F26AE3A8520}"/>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59869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80728"/>
            <a:ext cx="8229600" cy="1143000"/>
          </a:xfrm>
        </p:spPr>
        <p:txBody>
          <a:bodyPr>
            <a:normAutofit/>
          </a:bodyPr>
          <a:lstStyle/>
          <a:p>
            <a:r>
              <a:rPr lang="de-DE" sz="3200" dirty="0"/>
              <a:t>Zu welchen Uhrzeiten soll der Markt stattfinden</a:t>
            </a:r>
          </a:p>
        </p:txBody>
      </p:sp>
      <p:pic>
        <p:nvPicPr>
          <p:cNvPr id="5" name="Grafik 4">
            <a:extLst>
              <a:ext uri="{FF2B5EF4-FFF2-40B4-BE49-F238E27FC236}">
                <a16:creationId xmlns:a16="http://schemas.microsoft.com/office/drawing/2014/main" id="{CA09C2D0-A0A0-469A-9017-2B81449716CA}"/>
              </a:ext>
            </a:extLst>
          </p:cNvPr>
          <p:cNvPicPr>
            <a:picLocks noChangeAspect="1"/>
          </p:cNvPicPr>
          <p:nvPr/>
        </p:nvPicPr>
        <p:blipFill>
          <a:blip r:embed="rId2"/>
          <a:stretch>
            <a:fillRect/>
          </a:stretch>
        </p:blipFill>
        <p:spPr>
          <a:xfrm>
            <a:off x="179512" y="193736"/>
            <a:ext cx="2218510" cy="1246255"/>
          </a:xfrm>
          <a:prstGeom prst="rect">
            <a:avLst/>
          </a:prstGeom>
        </p:spPr>
      </p:pic>
      <p:graphicFrame>
        <p:nvGraphicFramePr>
          <p:cNvPr id="6" name="Inhaltsplatzhalter 5"/>
          <p:cNvGraphicFramePr>
            <a:graphicFrameLocks noGrp="1"/>
          </p:cNvGraphicFramePr>
          <p:nvPr>
            <p:ph idx="1"/>
            <p:extLst>
              <p:ext uri="{D42A27DB-BD31-4B8C-83A1-F6EECF244321}">
                <p14:modId xmlns:p14="http://schemas.microsoft.com/office/powerpoint/2010/main" val="3249549118"/>
              </p:ext>
            </p:extLst>
          </p:nvPr>
        </p:nvGraphicFramePr>
        <p:xfrm>
          <a:off x="467544" y="1268760"/>
          <a:ext cx="8229600" cy="5174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0068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Umsatzentwicklung an der Pauluskirche</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131187701"/>
              </p:ext>
            </p:extLst>
          </p:nvPr>
        </p:nvGraphicFramePr>
        <p:xfrm>
          <a:off x="467544" y="2132856"/>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147B6FFC-BA55-48C4-A927-A2CE40D999AB}"/>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534427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3649" y="1224536"/>
            <a:ext cx="8229600" cy="1143000"/>
          </a:xfrm>
        </p:spPr>
        <p:txBody>
          <a:bodyPr>
            <a:normAutofit/>
          </a:bodyPr>
          <a:lstStyle/>
          <a:p>
            <a:r>
              <a:rPr lang="de-DE" sz="3200" dirty="0"/>
              <a:t>Beteiligung an Werbungs- und </a:t>
            </a:r>
            <a:r>
              <a:rPr lang="de-DE" sz="3200" dirty="0" err="1"/>
              <a:t>Marketingsaktionen</a:t>
            </a:r>
            <a:endParaRPr lang="de-DE" sz="320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825125840"/>
              </p:ext>
            </p:extLst>
          </p:nvPr>
        </p:nvGraphicFramePr>
        <p:xfrm>
          <a:off x="473649" y="229918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2D670493-D17B-4830-B99A-1F36AB16ED61}"/>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2949827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052736"/>
            <a:ext cx="8229600" cy="1143000"/>
          </a:xfrm>
        </p:spPr>
        <p:txBody>
          <a:bodyPr>
            <a:normAutofit/>
          </a:bodyPr>
          <a:lstStyle/>
          <a:p>
            <a:r>
              <a:rPr lang="de-DE" sz="3200" dirty="0"/>
              <a:t>Weitere Anregungen und Wünsche</a:t>
            </a:r>
          </a:p>
        </p:txBody>
      </p:sp>
      <p:sp>
        <p:nvSpPr>
          <p:cNvPr id="6" name="Inhaltsplatzhalter 5"/>
          <p:cNvSpPr>
            <a:spLocks noGrp="1"/>
          </p:cNvSpPr>
          <p:nvPr>
            <p:ph idx="1"/>
          </p:nvPr>
        </p:nvSpPr>
        <p:spPr>
          <a:xfrm>
            <a:off x="467544" y="1988840"/>
            <a:ext cx="8229600" cy="4525963"/>
          </a:xfrm>
        </p:spPr>
        <p:txBody>
          <a:bodyPr>
            <a:normAutofit fontScale="55000" lnSpcReduction="20000"/>
          </a:bodyPr>
          <a:lstStyle/>
          <a:p>
            <a:r>
              <a:rPr lang="de-DE" dirty="0"/>
              <a:t>52,1 </a:t>
            </a:r>
            <a:r>
              <a:rPr lang="de-DE" dirty="0" err="1"/>
              <a:t>k.A</a:t>
            </a:r>
            <a:r>
              <a:rPr lang="de-DE" dirty="0"/>
              <a:t>.</a:t>
            </a:r>
          </a:p>
          <a:p>
            <a:r>
              <a:rPr lang="de-DE" dirty="0"/>
              <a:t>Anzeigen in Wochenblättern/ Amtsblättern</a:t>
            </a:r>
          </a:p>
          <a:p>
            <a:r>
              <a:rPr lang="de-DE" dirty="0"/>
              <a:t>Das Gemeinschaftsgefühl der </a:t>
            </a:r>
            <a:r>
              <a:rPr lang="de-DE" dirty="0" err="1"/>
              <a:t>Beschicker</a:t>
            </a:r>
            <a:r>
              <a:rPr lang="de-DE" dirty="0"/>
              <a:t> hat merklich nachgelassen; dies sollte wieder geändert werden, damit mit einer Stimme gesprochen wird</a:t>
            </a:r>
          </a:p>
          <a:p>
            <a:r>
              <a:rPr lang="de-DE" dirty="0"/>
              <a:t>Echte, aufrichtige Zusammenarbeit mit der Stadtverwaltung; Planungssicherheit der Markttage/ Beständigkeit (Events auf dem Kornmarkt)</a:t>
            </a:r>
          </a:p>
          <a:p>
            <a:r>
              <a:rPr lang="de-DE" dirty="0"/>
              <a:t>Gefühl, die Stadt will den Markt zumachen</a:t>
            </a:r>
          </a:p>
          <a:p>
            <a:r>
              <a:rPr lang="de-DE" dirty="0"/>
              <a:t>Marketing; Bürokratie ist zu groß; es gab ein Gespräch, aber nicht konstruktiv, eher Bekanntgabe</a:t>
            </a:r>
          </a:p>
          <a:p>
            <a:r>
              <a:rPr lang="de-DE" dirty="0"/>
              <a:t>Mehr Aktionen</a:t>
            </a:r>
          </a:p>
          <a:p>
            <a:r>
              <a:rPr lang="de-DE" dirty="0"/>
              <a:t>Neuer Kornmarkt, schönes Ambiente </a:t>
            </a:r>
          </a:p>
          <a:p>
            <a:r>
              <a:rPr lang="de-DE" dirty="0"/>
              <a:t>Schneller Umzug</a:t>
            </a:r>
          </a:p>
          <a:p>
            <a:r>
              <a:rPr lang="de-DE" dirty="0"/>
              <a:t>Verlegung bei Bedarf nur Pauluskirche; Markt nicht leichtfertig bei Events verlegen</a:t>
            </a:r>
          </a:p>
          <a:p>
            <a:r>
              <a:rPr lang="de-DE" dirty="0"/>
              <a:t>Wertschätzung fehlt</a:t>
            </a:r>
          </a:p>
          <a:p>
            <a:r>
              <a:rPr lang="de-DE" dirty="0"/>
              <a:t>Zusammenkunft der </a:t>
            </a:r>
            <a:r>
              <a:rPr lang="de-DE" dirty="0" err="1"/>
              <a:t>Beschicker</a:t>
            </a:r>
            <a:r>
              <a:rPr lang="de-DE" dirty="0"/>
              <a:t> mit </a:t>
            </a:r>
            <a:r>
              <a:rPr lang="de-DE" dirty="0" err="1"/>
              <a:t>OB´in</a:t>
            </a:r>
            <a:r>
              <a:rPr lang="de-DE" dirty="0"/>
              <a:t>/ Dezernat einmal pro Halbjahr; regelmäßige Anwesenheit des Marktmeisters bei Anfahrt/ Abfahrt</a:t>
            </a:r>
          </a:p>
        </p:txBody>
      </p:sp>
      <p:pic>
        <p:nvPicPr>
          <p:cNvPr id="4" name="Grafik 3">
            <a:extLst>
              <a:ext uri="{FF2B5EF4-FFF2-40B4-BE49-F238E27FC236}">
                <a16:creationId xmlns:a16="http://schemas.microsoft.com/office/drawing/2014/main" id="{20CAD653-D4C8-44D9-8BFE-9451AEB87383}"/>
              </a:ext>
            </a:extLst>
          </p:cNvPr>
          <p:cNvPicPr>
            <a:picLocks noChangeAspect="1"/>
          </p:cNvPicPr>
          <p:nvPr/>
        </p:nvPicPr>
        <p:blipFill>
          <a:blip r:embed="rId2"/>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2907918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1" end="11"/>
                                            </p:txEl>
                                          </p:spTgt>
                                        </p:tgtEl>
                                        <p:attrNameLst>
                                          <p:attrName>style.visibility</p:attrName>
                                        </p:attrNameLst>
                                      </p:cBhvr>
                                      <p:to>
                                        <p:strVal val="visible"/>
                                      </p:to>
                                    </p:set>
                                    <p:animEffect transition="in" filter="fade">
                                      <p:cBhvr>
                                        <p:cTn id="84" dur="1000"/>
                                        <p:tgtEl>
                                          <p:spTgt spid="6">
                                            <p:txEl>
                                              <p:pRg st="11" end="11"/>
                                            </p:txEl>
                                          </p:spTgt>
                                        </p:tgtEl>
                                      </p:cBhvr>
                                    </p:animEffect>
                                    <p:anim calcmode="lin" valueType="num">
                                      <p:cBhvr>
                                        <p:cTn id="8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E5126-2D9B-420D-9B28-EF7BCE548762}"/>
              </a:ext>
            </a:extLst>
          </p:cNvPr>
          <p:cNvSpPr>
            <a:spLocks noGrp="1"/>
          </p:cNvSpPr>
          <p:nvPr>
            <p:ph type="title"/>
          </p:nvPr>
        </p:nvSpPr>
        <p:spPr>
          <a:xfrm>
            <a:off x="459334" y="868491"/>
            <a:ext cx="8229600" cy="1143000"/>
          </a:xfrm>
        </p:spPr>
        <p:txBody>
          <a:bodyPr>
            <a:normAutofit/>
          </a:bodyPr>
          <a:lstStyle/>
          <a:p>
            <a:r>
              <a:rPr lang="de-DE" sz="3200" dirty="0"/>
              <a:t>Historie/ Ablauf</a:t>
            </a:r>
          </a:p>
        </p:txBody>
      </p:sp>
      <p:sp>
        <p:nvSpPr>
          <p:cNvPr id="3" name="Inhaltsplatzhalter 2">
            <a:extLst>
              <a:ext uri="{FF2B5EF4-FFF2-40B4-BE49-F238E27FC236}">
                <a16:creationId xmlns:a16="http://schemas.microsoft.com/office/drawing/2014/main" id="{CF8B4723-2CD4-4D04-95E7-E4F07F305E4D}"/>
              </a:ext>
            </a:extLst>
          </p:cNvPr>
          <p:cNvSpPr>
            <a:spLocks noGrp="1"/>
          </p:cNvSpPr>
          <p:nvPr>
            <p:ph idx="1"/>
          </p:nvPr>
        </p:nvSpPr>
        <p:spPr>
          <a:xfrm>
            <a:off x="467544" y="1844824"/>
            <a:ext cx="8229600" cy="4525963"/>
          </a:xfrm>
        </p:spPr>
        <p:txBody>
          <a:bodyPr>
            <a:normAutofit fontScale="92500" lnSpcReduction="10000"/>
          </a:bodyPr>
          <a:lstStyle/>
          <a:p>
            <a:r>
              <a:rPr lang="de-DE" sz="2400" dirty="0"/>
              <a:t>Schilderung der Situation des Wochenmarktes in Bad Kreuznach u.a. durch Marktbesucher und Beschicker</a:t>
            </a:r>
          </a:p>
          <a:p>
            <a:r>
              <a:rPr lang="de-DE" sz="2400" dirty="0"/>
              <a:t>Gründung der 9 köpfigen AG Wochenmarkt im FDP </a:t>
            </a:r>
            <a:r>
              <a:rPr lang="de-DE" sz="2400" dirty="0" err="1"/>
              <a:t>Stadtververband</a:t>
            </a:r>
            <a:r>
              <a:rPr lang="de-DE" sz="2400" dirty="0"/>
              <a:t> unter der Leitung von Herrn Emanuel </a:t>
            </a:r>
            <a:r>
              <a:rPr lang="de-DE" sz="2400" dirty="0" err="1"/>
              <a:t>Letz</a:t>
            </a:r>
            <a:endParaRPr lang="de-DE" sz="2400" dirty="0"/>
          </a:p>
          <a:p>
            <a:r>
              <a:rPr lang="de-DE" sz="2400" dirty="0"/>
              <a:t>Brief an Frau Oberbürgermeisterin Heike </a:t>
            </a:r>
            <a:r>
              <a:rPr lang="de-DE" sz="2400" dirty="0" err="1"/>
              <a:t>Kaster</a:t>
            </a:r>
            <a:r>
              <a:rPr lang="de-DE" sz="2400" dirty="0"/>
              <a:t>-Meurer mit konkreten Fragen</a:t>
            </a:r>
          </a:p>
          <a:p>
            <a:r>
              <a:rPr lang="de-DE" sz="2400" dirty="0"/>
              <a:t>Erstellung zweier Fragebögen, um sich selbst ein Bild auf dem Wochenmarkt zu machen</a:t>
            </a:r>
          </a:p>
          <a:p>
            <a:r>
              <a:rPr lang="de-DE" sz="2400" dirty="0"/>
              <a:t>Auswertung der Fragebögen</a:t>
            </a:r>
          </a:p>
          <a:p>
            <a:r>
              <a:rPr lang="de-DE" sz="2400" dirty="0"/>
              <a:t>68 Rückläufe Kunden/ 23 Rückläufe Beschicker</a:t>
            </a:r>
          </a:p>
          <a:p>
            <a:r>
              <a:rPr lang="de-DE" sz="2400" dirty="0"/>
              <a:t>Erstellung der Präsentation </a:t>
            </a:r>
          </a:p>
          <a:p>
            <a:r>
              <a:rPr lang="de-DE" sz="2400" dirty="0"/>
              <a:t>Vorstellung bei Wirtschaftsdezernenten Markus </a:t>
            </a:r>
            <a:r>
              <a:rPr lang="de-DE" sz="2400"/>
              <a:t>Schlosser  05.09.18</a:t>
            </a:r>
            <a:endParaRPr lang="de-DE" sz="2400" dirty="0"/>
          </a:p>
          <a:p>
            <a:pPr marL="0" indent="0">
              <a:buNone/>
            </a:pPr>
            <a:endParaRPr lang="de-DE" sz="2400" dirty="0"/>
          </a:p>
        </p:txBody>
      </p:sp>
      <p:pic>
        <p:nvPicPr>
          <p:cNvPr id="4" name="Grafik 3">
            <a:extLst>
              <a:ext uri="{FF2B5EF4-FFF2-40B4-BE49-F238E27FC236}">
                <a16:creationId xmlns:a16="http://schemas.microsoft.com/office/drawing/2014/main" id="{B0CDA9B5-4A7D-4B5B-B224-D1B77DE01A98}"/>
              </a:ext>
            </a:extLst>
          </p:cNvPr>
          <p:cNvPicPr>
            <a:picLocks noChangeAspect="1"/>
          </p:cNvPicPr>
          <p:nvPr/>
        </p:nvPicPr>
        <p:blipFill>
          <a:blip r:embed="rId2"/>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3959940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852936"/>
            <a:ext cx="8229600" cy="1143000"/>
          </a:xfrm>
        </p:spPr>
        <p:txBody>
          <a:bodyPr>
            <a:normAutofit fontScale="90000"/>
          </a:bodyPr>
          <a:lstStyle/>
          <a:p>
            <a:r>
              <a:rPr lang="de-DE" dirty="0"/>
              <a:t>Auswertung Wochenmarktumfrage Kunden</a:t>
            </a:r>
          </a:p>
        </p:txBody>
      </p:sp>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2"/>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626342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Fragebogen Kunden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8767" y="1806386"/>
            <a:ext cx="3178466" cy="466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42209"/>
            <a:ext cx="3168352" cy="474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fik 5">
            <a:extLst>
              <a:ext uri="{FF2B5EF4-FFF2-40B4-BE49-F238E27FC236}">
                <a16:creationId xmlns:a16="http://schemas.microsoft.com/office/drawing/2014/main" id="{2D670493-D17B-4830-B99A-1F36AB16ED61}"/>
              </a:ext>
            </a:extLst>
          </p:cNvPr>
          <p:cNvPicPr>
            <a:picLocks noChangeAspect="1"/>
          </p:cNvPicPr>
          <p:nvPr/>
        </p:nvPicPr>
        <p:blipFill>
          <a:blip r:embed="rId4"/>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706681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Fragen im Detail</a:t>
            </a:r>
          </a:p>
        </p:txBody>
      </p:sp>
      <p:sp>
        <p:nvSpPr>
          <p:cNvPr id="3" name="Inhaltsplatzhalter 2"/>
          <p:cNvSpPr>
            <a:spLocks noGrp="1"/>
          </p:cNvSpPr>
          <p:nvPr>
            <p:ph idx="1"/>
          </p:nvPr>
        </p:nvSpPr>
        <p:spPr>
          <a:xfrm>
            <a:off x="467544" y="1988840"/>
            <a:ext cx="8229600" cy="4525963"/>
          </a:xfrm>
        </p:spPr>
        <p:txBody>
          <a:bodyPr>
            <a:normAutofit fontScale="70000" lnSpcReduction="20000"/>
          </a:bodyPr>
          <a:lstStyle/>
          <a:p>
            <a:r>
              <a:rPr lang="de-DE" dirty="0"/>
              <a:t>Entfernung zum Markt</a:t>
            </a:r>
          </a:p>
          <a:p>
            <a:r>
              <a:rPr lang="de-DE" dirty="0"/>
              <a:t>Verkehrsmittel</a:t>
            </a:r>
          </a:p>
          <a:p>
            <a:r>
              <a:rPr lang="de-DE" dirty="0"/>
              <a:t>Woher Kenntnis vom Markt</a:t>
            </a:r>
          </a:p>
          <a:p>
            <a:r>
              <a:rPr lang="de-DE" dirty="0"/>
              <a:t>Wie oft</a:t>
            </a:r>
          </a:p>
          <a:p>
            <a:r>
              <a:rPr lang="de-DE" dirty="0"/>
              <a:t>An welchen Tagen sollte der Markt stattfinden</a:t>
            </a:r>
          </a:p>
          <a:p>
            <a:r>
              <a:rPr lang="de-DE" dirty="0"/>
              <a:t>Zu welchen Uhrzeiten</a:t>
            </a:r>
          </a:p>
          <a:p>
            <a:r>
              <a:rPr lang="de-DE" dirty="0"/>
              <a:t>Sind Sie nur wegen des Marktes in der Stadt</a:t>
            </a:r>
          </a:p>
          <a:p>
            <a:r>
              <a:rPr lang="de-DE" dirty="0"/>
              <a:t>Zufriedenheit mit dem Angebot</a:t>
            </a:r>
          </a:p>
          <a:p>
            <a:r>
              <a:rPr lang="de-DE" dirty="0"/>
              <a:t>Sonderaktionen</a:t>
            </a:r>
          </a:p>
          <a:p>
            <a:r>
              <a:rPr lang="de-DE" dirty="0"/>
              <a:t>Weitere Wünsche an die Stadt oder </a:t>
            </a:r>
            <a:r>
              <a:rPr lang="de-DE" dirty="0" err="1"/>
              <a:t>Beschicker</a:t>
            </a:r>
            <a:endParaRPr lang="de-DE" dirty="0"/>
          </a:p>
          <a:p>
            <a:r>
              <a:rPr lang="de-DE" dirty="0"/>
              <a:t>Alter</a:t>
            </a:r>
          </a:p>
          <a:p>
            <a:r>
              <a:rPr lang="de-DE" dirty="0"/>
              <a:t>Geschlecht</a:t>
            </a:r>
          </a:p>
          <a:p>
            <a:endParaRPr lang="de-DE" dirty="0"/>
          </a:p>
        </p:txBody>
      </p:sp>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2"/>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20273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Herkunft der Kunden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973668764"/>
              </p:ext>
            </p:extLst>
          </p:nvPr>
        </p:nvGraphicFramePr>
        <p:xfrm>
          <a:off x="467544" y="1844824"/>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fik 5">
            <a:extLst>
              <a:ext uri="{FF2B5EF4-FFF2-40B4-BE49-F238E27FC236}">
                <a16:creationId xmlns:a16="http://schemas.microsoft.com/office/drawing/2014/main" id="{2D670493-D17B-4830-B99A-1F36AB16ED61}"/>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251577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Verkehrsmittel</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3301520"/>
              </p:ext>
            </p:extLst>
          </p:nvPr>
        </p:nvGraphicFramePr>
        <p:xfrm>
          <a:off x="395288" y="1916113"/>
          <a:ext cx="8229600" cy="4525962"/>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1855683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Woher wissen Sie vom Markt?</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267733388"/>
              </p:ext>
            </p:extLst>
          </p:nvPr>
        </p:nvGraphicFramePr>
        <p:xfrm>
          <a:off x="468313" y="1916113"/>
          <a:ext cx="8229600" cy="4525962"/>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1165264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Wie oft besuchen Sie den Freitagsmarkt</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854277612"/>
              </p:ext>
            </p:extLst>
          </p:nvPr>
        </p:nvGraphicFramePr>
        <p:xfrm>
          <a:off x="468313" y="2205038"/>
          <a:ext cx="8229600" cy="4525962"/>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4165915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An welchem Tag soll der Markt stattfinden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64015106"/>
              </p:ext>
            </p:extLst>
          </p:nvPr>
        </p:nvGraphicFramePr>
        <p:xfrm>
          <a:off x="468313" y="21336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278207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Zu welcher Uhrzeit sollte der Markt stattfinden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550398247"/>
              </p:ext>
            </p:extLst>
          </p:nvPr>
        </p:nvGraphicFramePr>
        <p:xfrm>
          <a:off x="468313" y="21336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2406659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429419"/>
            <a:ext cx="8229600" cy="1143000"/>
          </a:xfrm>
        </p:spPr>
        <p:txBody>
          <a:bodyPr>
            <a:normAutofit/>
          </a:bodyPr>
          <a:lstStyle/>
          <a:p>
            <a:r>
              <a:rPr lang="de-DE" sz="3200" dirty="0"/>
              <a:t>Verbinden Sie den Marktbesuch noch mit etwas anderem (Umfrage Pauluskirche)?</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981302870"/>
              </p:ext>
            </p:extLst>
          </p:nvPr>
        </p:nvGraphicFramePr>
        <p:xfrm>
          <a:off x="467544" y="234747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1717284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048" y="1124744"/>
            <a:ext cx="8229600" cy="850106"/>
          </a:xfrm>
        </p:spPr>
        <p:txBody>
          <a:bodyPr>
            <a:normAutofit/>
          </a:bodyPr>
          <a:lstStyle/>
          <a:p>
            <a:r>
              <a:rPr lang="de-DE" sz="2400" dirty="0"/>
              <a:t>Antwortschreiben der Oberbürgermeisterin vom 30.04.2018</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772816"/>
            <a:ext cx="3456384" cy="488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3" y="1700808"/>
            <a:ext cx="3491435" cy="49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B0CDA9B5-4A7D-4B5B-B224-D1B77DE01A98}"/>
              </a:ext>
            </a:extLst>
          </p:cNvPr>
          <p:cNvPicPr>
            <a:picLocks noChangeAspect="1"/>
          </p:cNvPicPr>
          <p:nvPr/>
        </p:nvPicPr>
        <p:blipFill>
          <a:blip r:embed="rId4"/>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2212995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Angebotszufriedenheit</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182622514"/>
              </p:ext>
            </p:extLst>
          </p:nvPr>
        </p:nvGraphicFramePr>
        <p:xfrm>
          <a:off x="468313" y="21336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3652185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Wünschen Sie sich Sonderaktionen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38043216"/>
              </p:ext>
            </p:extLst>
          </p:nvPr>
        </p:nvGraphicFramePr>
        <p:xfrm>
          <a:off x="468313" y="21336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2760589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Beispiele für Sonderaktionen</a:t>
            </a:r>
          </a:p>
        </p:txBody>
      </p:sp>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2"/>
          <a:stretch>
            <a:fillRect/>
          </a:stretch>
        </p:blipFill>
        <p:spPr>
          <a:xfrm>
            <a:off x="179512" y="193736"/>
            <a:ext cx="2218510" cy="1246255"/>
          </a:xfrm>
          <a:prstGeom prst="rect">
            <a:avLst/>
          </a:prstGeom>
        </p:spPr>
      </p:pic>
      <p:graphicFrame>
        <p:nvGraphicFramePr>
          <p:cNvPr id="7" name="Inhaltsplatzhalter 6"/>
          <p:cNvGraphicFramePr>
            <a:graphicFrameLocks noGrp="1"/>
          </p:cNvGraphicFramePr>
          <p:nvPr>
            <p:ph idx="1"/>
            <p:extLst>
              <p:ext uri="{D42A27DB-BD31-4B8C-83A1-F6EECF244321}">
                <p14:modId xmlns:p14="http://schemas.microsoft.com/office/powerpoint/2010/main" val="4068642562"/>
              </p:ext>
            </p:extLst>
          </p:nvPr>
        </p:nvGraphicFramePr>
        <p:xfrm>
          <a:off x="539750" y="1989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3315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Wünsche und Anregungen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772927869"/>
              </p:ext>
            </p:extLst>
          </p:nvPr>
        </p:nvGraphicFramePr>
        <p:xfrm>
          <a:off x="468313" y="1844824"/>
          <a:ext cx="8229600" cy="4968552"/>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879684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Wünsche und Anregungen - Sonstiges</a:t>
            </a:r>
          </a:p>
        </p:txBody>
      </p:sp>
      <p:sp>
        <p:nvSpPr>
          <p:cNvPr id="3" name="Inhaltsplatzhalter 2"/>
          <p:cNvSpPr>
            <a:spLocks noGrp="1"/>
          </p:cNvSpPr>
          <p:nvPr>
            <p:ph idx="1"/>
          </p:nvPr>
        </p:nvSpPr>
        <p:spPr>
          <a:xfrm>
            <a:off x="467544" y="1772816"/>
            <a:ext cx="8229600" cy="5040560"/>
          </a:xfrm>
        </p:spPr>
        <p:txBody>
          <a:bodyPr>
            <a:noAutofit/>
          </a:bodyPr>
          <a:lstStyle/>
          <a:p>
            <a:r>
              <a:rPr lang="de-DE" sz="1050" dirty="0"/>
              <a:t>Eine Stunde Parkhaus frei</a:t>
            </a:r>
          </a:p>
          <a:p>
            <a:r>
              <a:rPr lang="de-DE" sz="1050" dirty="0"/>
              <a:t>Shuttlebus zum Markt</a:t>
            </a:r>
          </a:p>
          <a:p>
            <a:r>
              <a:rPr lang="de-DE" sz="1050" dirty="0"/>
              <a:t>Fahrrad Parkplatz</a:t>
            </a:r>
          </a:p>
          <a:p>
            <a:r>
              <a:rPr lang="de-DE" sz="1050" dirty="0"/>
              <a:t>Fisch Uschi Vertreibung</a:t>
            </a:r>
          </a:p>
          <a:p>
            <a:r>
              <a:rPr lang="de-DE" sz="1050" dirty="0"/>
              <a:t>Hundeverbot wegen Lebensmitteln; früher gab es dafür Bußgelder</a:t>
            </a:r>
          </a:p>
          <a:p>
            <a:r>
              <a:rPr lang="de-DE" sz="1050" dirty="0"/>
              <a:t>Keine </a:t>
            </a:r>
            <a:r>
              <a:rPr lang="de-DE" sz="1050" dirty="0" err="1"/>
              <a:t>Gehwegparker</a:t>
            </a:r>
            <a:r>
              <a:rPr lang="de-DE" sz="1050" dirty="0"/>
              <a:t>, Ordnungsamt</a:t>
            </a:r>
          </a:p>
          <a:p>
            <a:r>
              <a:rPr lang="de-DE" sz="1050" dirty="0"/>
              <a:t>Kornmarkt bietet mehr Platz; Ambiente Pauluskirche besser, allerdings langer Schlauch</a:t>
            </a:r>
          </a:p>
          <a:p>
            <a:r>
              <a:rPr lang="de-DE" sz="1050" dirty="0"/>
              <a:t>Kostenloses Parken beim Einkauf</a:t>
            </a:r>
          </a:p>
          <a:p>
            <a:r>
              <a:rPr lang="de-DE" sz="1050" dirty="0"/>
              <a:t>Mehr regionale Produkte</a:t>
            </a:r>
          </a:p>
          <a:p>
            <a:r>
              <a:rPr lang="de-DE" sz="1050" dirty="0"/>
              <a:t>Möglichkeit Einkauf aufzubewahren (Gepäckbus)</a:t>
            </a:r>
          </a:p>
          <a:p>
            <a:r>
              <a:rPr lang="de-DE" sz="1050" dirty="0"/>
              <a:t>Nicht aufgeben</a:t>
            </a:r>
          </a:p>
          <a:p>
            <a:r>
              <a:rPr lang="de-DE" sz="1050" dirty="0"/>
              <a:t>Offen, fröhlich, probieren, nicht so verbissen</a:t>
            </a:r>
          </a:p>
          <a:p>
            <a:r>
              <a:rPr lang="de-DE" sz="1050" dirty="0"/>
              <a:t>Ordnung; Zuwegung Kornmarkt</a:t>
            </a:r>
          </a:p>
          <a:p>
            <a:r>
              <a:rPr lang="de-DE" sz="1050" dirty="0"/>
              <a:t>Parkgebühren während des Einkaufs</a:t>
            </a:r>
          </a:p>
          <a:p>
            <a:r>
              <a:rPr lang="de-DE" sz="1050" dirty="0"/>
              <a:t>Parkgebühren/ Gästekarten können nicht genutzt werden</a:t>
            </a:r>
          </a:p>
          <a:p>
            <a:r>
              <a:rPr lang="de-DE" sz="1050" dirty="0"/>
              <a:t>Parkmöglichkeit; Kurzparker für Einkauf</a:t>
            </a:r>
          </a:p>
          <a:p>
            <a:r>
              <a:rPr lang="de-DE" sz="1050" dirty="0"/>
              <a:t>Parkplatzsituation Rossstraße; wir lieben den Markt</a:t>
            </a:r>
          </a:p>
          <a:p>
            <a:r>
              <a:rPr lang="de-DE" sz="1050" dirty="0"/>
              <a:t>Toilettensituation</a:t>
            </a:r>
          </a:p>
          <a:p>
            <a:r>
              <a:rPr lang="de-DE" sz="1050" dirty="0"/>
              <a:t>Plastiktüten weg vom Markt</a:t>
            </a:r>
          </a:p>
          <a:p>
            <a:r>
              <a:rPr lang="de-DE" sz="1050" dirty="0"/>
              <a:t>Samstags Kornmarkt oder Altstadt</a:t>
            </a:r>
          </a:p>
          <a:p>
            <a:r>
              <a:rPr lang="de-DE" sz="1050" dirty="0"/>
              <a:t>Sitzgelegenheiten fehlen</a:t>
            </a:r>
          </a:p>
          <a:p>
            <a:r>
              <a:rPr lang="de-DE" sz="1050" dirty="0"/>
              <a:t>Sitzplätze; mehr Gastronomie</a:t>
            </a:r>
          </a:p>
          <a:p>
            <a:r>
              <a:rPr lang="de-DE" sz="1050" dirty="0"/>
              <a:t>So wie es ist, ist es gut; Pauluskirche oder Kornmarkt egal</a:t>
            </a:r>
          </a:p>
          <a:p>
            <a:r>
              <a:rPr lang="de-DE" sz="1050" dirty="0"/>
              <a:t>Unbedingt längere Öffnungszeiten, wenn Markt unter der Woche. Für berufstätige Kunden fast nicht möglich einzukaufen; eine halbe Stunde kostenfreies Parken (Brötchentaste)</a:t>
            </a:r>
          </a:p>
        </p:txBody>
      </p:sp>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2"/>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3327005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Effect transition="in" filter="fade">
                                      <p:cBhvr>
                                        <p:cTn id="112" dur="1000"/>
                                        <p:tgtEl>
                                          <p:spTgt spid="3">
                                            <p:txEl>
                                              <p:pRg st="15" end="15"/>
                                            </p:txEl>
                                          </p:spTgt>
                                        </p:tgtEl>
                                      </p:cBhvr>
                                    </p:animEffect>
                                    <p:anim calcmode="lin" valueType="num">
                                      <p:cBhvr>
                                        <p:cTn id="11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
                                            <p:txEl>
                                              <p:pRg st="16" end="16"/>
                                            </p:txEl>
                                          </p:spTgt>
                                        </p:tgtEl>
                                        <p:attrNameLst>
                                          <p:attrName>style.visibility</p:attrName>
                                        </p:attrNameLst>
                                      </p:cBhvr>
                                      <p:to>
                                        <p:strVal val="visible"/>
                                      </p:to>
                                    </p:set>
                                    <p:animEffect transition="in" filter="fade">
                                      <p:cBhvr>
                                        <p:cTn id="119" dur="1000"/>
                                        <p:tgtEl>
                                          <p:spTgt spid="3">
                                            <p:txEl>
                                              <p:pRg st="16" end="16"/>
                                            </p:txEl>
                                          </p:spTgt>
                                        </p:tgtEl>
                                      </p:cBhvr>
                                    </p:animEffect>
                                    <p:anim calcmode="lin" valueType="num">
                                      <p:cBhvr>
                                        <p:cTn id="12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3">
                                            <p:txEl>
                                              <p:pRg st="17" end="17"/>
                                            </p:txEl>
                                          </p:spTgt>
                                        </p:tgtEl>
                                        <p:attrNameLst>
                                          <p:attrName>style.visibility</p:attrName>
                                        </p:attrNameLst>
                                      </p:cBhvr>
                                      <p:to>
                                        <p:strVal val="visible"/>
                                      </p:to>
                                    </p:set>
                                    <p:animEffect transition="in" filter="fade">
                                      <p:cBhvr>
                                        <p:cTn id="126" dur="1000"/>
                                        <p:tgtEl>
                                          <p:spTgt spid="3">
                                            <p:txEl>
                                              <p:pRg st="17" end="17"/>
                                            </p:txEl>
                                          </p:spTgt>
                                        </p:tgtEl>
                                      </p:cBhvr>
                                    </p:animEffect>
                                    <p:anim calcmode="lin" valueType="num">
                                      <p:cBhvr>
                                        <p:cTn id="127"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28"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3">
                                            <p:txEl>
                                              <p:pRg st="18" end="18"/>
                                            </p:txEl>
                                          </p:spTgt>
                                        </p:tgtEl>
                                        <p:attrNameLst>
                                          <p:attrName>style.visibility</p:attrName>
                                        </p:attrNameLst>
                                      </p:cBhvr>
                                      <p:to>
                                        <p:strVal val="visible"/>
                                      </p:to>
                                    </p:set>
                                    <p:animEffect transition="in" filter="fade">
                                      <p:cBhvr>
                                        <p:cTn id="133" dur="1000"/>
                                        <p:tgtEl>
                                          <p:spTgt spid="3">
                                            <p:txEl>
                                              <p:pRg st="18" end="18"/>
                                            </p:txEl>
                                          </p:spTgt>
                                        </p:tgtEl>
                                      </p:cBhvr>
                                    </p:animEffect>
                                    <p:anim calcmode="lin" valueType="num">
                                      <p:cBhvr>
                                        <p:cTn id="134"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35"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3">
                                            <p:txEl>
                                              <p:pRg st="19" end="19"/>
                                            </p:txEl>
                                          </p:spTgt>
                                        </p:tgtEl>
                                        <p:attrNameLst>
                                          <p:attrName>style.visibility</p:attrName>
                                        </p:attrNameLst>
                                      </p:cBhvr>
                                      <p:to>
                                        <p:strVal val="visible"/>
                                      </p:to>
                                    </p:set>
                                    <p:animEffect transition="in" filter="fade">
                                      <p:cBhvr>
                                        <p:cTn id="140" dur="1000"/>
                                        <p:tgtEl>
                                          <p:spTgt spid="3">
                                            <p:txEl>
                                              <p:pRg st="19" end="19"/>
                                            </p:txEl>
                                          </p:spTgt>
                                        </p:tgtEl>
                                      </p:cBhvr>
                                    </p:animEffect>
                                    <p:anim calcmode="lin" valueType="num">
                                      <p:cBhvr>
                                        <p:cTn id="141"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42"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3">
                                            <p:txEl>
                                              <p:pRg st="20" end="20"/>
                                            </p:txEl>
                                          </p:spTgt>
                                        </p:tgtEl>
                                        <p:attrNameLst>
                                          <p:attrName>style.visibility</p:attrName>
                                        </p:attrNameLst>
                                      </p:cBhvr>
                                      <p:to>
                                        <p:strVal val="visible"/>
                                      </p:to>
                                    </p:set>
                                    <p:animEffect transition="in" filter="fade">
                                      <p:cBhvr>
                                        <p:cTn id="147" dur="1000"/>
                                        <p:tgtEl>
                                          <p:spTgt spid="3">
                                            <p:txEl>
                                              <p:pRg st="20" end="20"/>
                                            </p:txEl>
                                          </p:spTgt>
                                        </p:tgtEl>
                                      </p:cBhvr>
                                    </p:animEffect>
                                    <p:anim calcmode="lin" valueType="num">
                                      <p:cBhvr>
                                        <p:cTn id="148"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49"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3">
                                            <p:txEl>
                                              <p:pRg st="21" end="21"/>
                                            </p:txEl>
                                          </p:spTgt>
                                        </p:tgtEl>
                                        <p:attrNameLst>
                                          <p:attrName>style.visibility</p:attrName>
                                        </p:attrNameLst>
                                      </p:cBhvr>
                                      <p:to>
                                        <p:strVal val="visible"/>
                                      </p:to>
                                    </p:set>
                                    <p:animEffect transition="in" filter="fade">
                                      <p:cBhvr>
                                        <p:cTn id="154" dur="1000"/>
                                        <p:tgtEl>
                                          <p:spTgt spid="3">
                                            <p:txEl>
                                              <p:pRg st="21" end="21"/>
                                            </p:txEl>
                                          </p:spTgt>
                                        </p:tgtEl>
                                      </p:cBhvr>
                                    </p:animEffect>
                                    <p:anim calcmode="lin" valueType="num">
                                      <p:cBhvr>
                                        <p:cTn id="155"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56"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3">
                                            <p:txEl>
                                              <p:pRg st="22" end="22"/>
                                            </p:txEl>
                                          </p:spTgt>
                                        </p:tgtEl>
                                        <p:attrNameLst>
                                          <p:attrName>style.visibility</p:attrName>
                                        </p:attrNameLst>
                                      </p:cBhvr>
                                      <p:to>
                                        <p:strVal val="visible"/>
                                      </p:to>
                                    </p:set>
                                    <p:animEffect transition="in" filter="fade">
                                      <p:cBhvr>
                                        <p:cTn id="161" dur="1000"/>
                                        <p:tgtEl>
                                          <p:spTgt spid="3">
                                            <p:txEl>
                                              <p:pRg st="22" end="22"/>
                                            </p:txEl>
                                          </p:spTgt>
                                        </p:tgtEl>
                                      </p:cBhvr>
                                    </p:animEffect>
                                    <p:anim calcmode="lin" valueType="num">
                                      <p:cBhvr>
                                        <p:cTn id="162"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63" dur="1000" fill="hold"/>
                                        <p:tgtEl>
                                          <p:spTgt spid="3">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3">
                                            <p:txEl>
                                              <p:pRg st="23" end="23"/>
                                            </p:txEl>
                                          </p:spTgt>
                                        </p:tgtEl>
                                        <p:attrNameLst>
                                          <p:attrName>style.visibility</p:attrName>
                                        </p:attrNameLst>
                                      </p:cBhvr>
                                      <p:to>
                                        <p:strVal val="visible"/>
                                      </p:to>
                                    </p:set>
                                    <p:animEffect transition="in" filter="fade">
                                      <p:cBhvr>
                                        <p:cTn id="168" dur="1000"/>
                                        <p:tgtEl>
                                          <p:spTgt spid="3">
                                            <p:txEl>
                                              <p:pRg st="23" end="23"/>
                                            </p:txEl>
                                          </p:spTgt>
                                        </p:tgtEl>
                                      </p:cBhvr>
                                    </p:animEffect>
                                    <p:anim calcmode="lin" valueType="num">
                                      <p:cBhvr>
                                        <p:cTn id="169"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70" dur="1000" fill="hold"/>
                                        <p:tgtEl>
                                          <p:spTgt spid="3">
                                            <p:txEl>
                                              <p:pRg st="23" end="2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80728"/>
            <a:ext cx="8229600" cy="1143000"/>
          </a:xfrm>
        </p:spPr>
        <p:txBody>
          <a:bodyPr>
            <a:normAutofit/>
          </a:bodyPr>
          <a:lstStyle/>
          <a:p>
            <a:r>
              <a:rPr lang="de-DE" sz="3200" dirty="0"/>
              <a:t>Persönliches</a:t>
            </a:r>
          </a:p>
        </p:txBody>
      </p:sp>
      <p:graphicFrame>
        <p:nvGraphicFramePr>
          <p:cNvPr id="6" name="Inhaltsplatzhalter 5"/>
          <p:cNvGraphicFramePr>
            <a:graphicFrameLocks noGrp="1"/>
          </p:cNvGraphicFramePr>
          <p:nvPr>
            <p:ph sz="half" idx="1"/>
            <p:extLst>
              <p:ext uri="{D42A27DB-BD31-4B8C-83A1-F6EECF244321}">
                <p14:modId xmlns:p14="http://schemas.microsoft.com/office/powerpoint/2010/main" val="1760761968"/>
              </p:ext>
            </p:extLst>
          </p:nvPr>
        </p:nvGraphicFramePr>
        <p:xfrm>
          <a:off x="379413" y="21336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Inhaltsplatzhalter 6"/>
          <p:cNvGraphicFramePr>
            <a:graphicFrameLocks noGrp="1"/>
          </p:cNvGraphicFramePr>
          <p:nvPr>
            <p:ph sz="half" idx="2"/>
            <p:extLst>
              <p:ext uri="{D42A27DB-BD31-4B8C-83A1-F6EECF244321}">
                <p14:modId xmlns:p14="http://schemas.microsoft.com/office/powerpoint/2010/main" val="2791889277"/>
              </p:ext>
            </p:extLst>
          </p:nvPr>
        </p:nvGraphicFramePr>
        <p:xfrm>
          <a:off x="4643438" y="2133600"/>
          <a:ext cx="4038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Grafik 4">
            <a:extLst>
              <a:ext uri="{FF2B5EF4-FFF2-40B4-BE49-F238E27FC236}">
                <a16:creationId xmlns:a16="http://schemas.microsoft.com/office/drawing/2014/main" id="{2D670493-D17B-4830-B99A-1F36AB16ED61}"/>
              </a:ext>
            </a:extLst>
          </p:cNvPr>
          <p:cNvPicPr>
            <a:picLocks noChangeAspect="1"/>
          </p:cNvPicPr>
          <p:nvPr/>
        </p:nvPicPr>
        <p:blipFill>
          <a:blip r:embed="rId4"/>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754540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3530823"/>
          </a:xfrm>
        </p:spPr>
        <p:txBody>
          <a:bodyPr/>
          <a:lstStyle/>
          <a:p>
            <a:r>
              <a:rPr lang="de-DE" dirty="0"/>
              <a:t>Vielen Dank für die Aufmerksamkeit!</a:t>
            </a:r>
          </a:p>
        </p:txBody>
      </p:sp>
      <p:pic>
        <p:nvPicPr>
          <p:cNvPr id="4" name="Grafik 3">
            <a:extLst>
              <a:ext uri="{FF2B5EF4-FFF2-40B4-BE49-F238E27FC236}">
                <a16:creationId xmlns:a16="http://schemas.microsoft.com/office/drawing/2014/main" id="{2D670493-D17B-4830-B99A-1F36AB16ED61}"/>
              </a:ext>
            </a:extLst>
          </p:cNvPr>
          <p:cNvPicPr>
            <a:picLocks noChangeAspect="1"/>
          </p:cNvPicPr>
          <p:nvPr/>
        </p:nvPicPr>
        <p:blipFill>
          <a:blip r:embed="rId2"/>
          <a:stretch>
            <a:fillRect/>
          </a:stretch>
        </p:blipFill>
        <p:spPr>
          <a:xfrm>
            <a:off x="1907704" y="188640"/>
            <a:ext cx="5255561" cy="2952328"/>
          </a:xfrm>
          <a:prstGeom prst="rect">
            <a:avLst/>
          </a:prstGeom>
        </p:spPr>
      </p:pic>
    </p:spTree>
    <p:extLst>
      <p:ext uri="{BB962C8B-B14F-4D97-AF65-F5344CB8AC3E}">
        <p14:creationId xmlns:p14="http://schemas.microsoft.com/office/powerpoint/2010/main" val="69334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52736"/>
            <a:ext cx="8229600" cy="1143000"/>
          </a:xfrm>
        </p:spPr>
        <p:txBody>
          <a:bodyPr>
            <a:normAutofit/>
          </a:bodyPr>
          <a:lstStyle/>
          <a:p>
            <a:r>
              <a:rPr lang="de-DE" sz="3200" dirty="0"/>
              <a:t>Fragen und Antworten im Einzelnen</a:t>
            </a:r>
          </a:p>
        </p:txBody>
      </p:sp>
      <p:sp>
        <p:nvSpPr>
          <p:cNvPr id="3" name="Inhaltsplatzhalter 2"/>
          <p:cNvSpPr>
            <a:spLocks noGrp="1"/>
          </p:cNvSpPr>
          <p:nvPr>
            <p:ph idx="1"/>
          </p:nvPr>
        </p:nvSpPr>
        <p:spPr>
          <a:xfrm>
            <a:off x="467544" y="1988840"/>
            <a:ext cx="8229600" cy="4525963"/>
          </a:xfrm>
        </p:spPr>
        <p:txBody>
          <a:bodyPr>
            <a:normAutofit fontScale="47500" lnSpcReduction="20000"/>
          </a:bodyPr>
          <a:lstStyle/>
          <a:p>
            <a:r>
              <a:rPr lang="de-DE" b="1" dirty="0"/>
              <a:t>Bis wann ist der Umbau des Kornmarktes beendet und zu welchem Zeitpunkt kann der Wochenmarkt zurückkehren. Gibt es bereits Verzögerungen?</a:t>
            </a:r>
          </a:p>
          <a:p>
            <a:r>
              <a:rPr lang="de-DE" i="1" dirty="0">
                <a:solidFill>
                  <a:srgbClr val="FF0000"/>
                </a:solidFill>
              </a:rPr>
              <a:t>Der Umbau soll bis Ende des Jahres fertiggestellt sein, unmittelbar nach Fertigstellung kann der Wochenmarkt wieder auf dem Kornmarkt stattfinden. Bisher gibt es keine Verzögerung.</a:t>
            </a:r>
          </a:p>
          <a:p>
            <a:r>
              <a:rPr lang="de-DE" b="1" dirty="0"/>
              <a:t>Wie viele Marktstände werden auf dem neugestalteten Kornmarkt zugelassen?</a:t>
            </a:r>
          </a:p>
          <a:p>
            <a:r>
              <a:rPr lang="de-DE" i="1" dirty="0">
                <a:solidFill>
                  <a:srgbClr val="FF0000"/>
                </a:solidFill>
              </a:rPr>
              <a:t>Alle derzeit zugelassenen Stände sollen wie vor Umzug an die Pauluskirche auf dem neu gestalteten Kornmarkt wieder zugelassen werden. Wir gehen davon aus, dass jeder </a:t>
            </a:r>
            <a:r>
              <a:rPr lang="de-DE" i="1" dirty="0" err="1">
                <a:solidFill>
                  <a:srgbClr val="FF0000"/>
                </a:solidFill>
              </a:rPr>
              <a:t>Beschicker</a:t>
            </a:r>
            <a:r>
              <a:rPr lang="de-DE" i="1" dirty="0">
                <a:solidFill>
                  <a:srgbClr val="FF0000"/>
                </a:solidFill>
              </a:rPr>
              <a:t> seine Standfläche wie vor dem Umzug wieder erhält.</a:t>
            </a:r>
          </a:p>
          <a:p>
            <a:r>
              <a:rPr lang="de-DE" b="1" dirty="0"/>
              <a:t>Wie wird der Aufbau des Wochenmarktes sein? Inwieweit sind die Besucherströme zukünftig optimiert so wie es bei großen Lebensmittelanbietern gemacht wird?</a:t>
            </a:r>
          </a:p>
          <a:p>
            <a:r>
              <a:rPr lang="de-DE" i="1" dirty="0">
                <a:solidFill>
                  <a:srgbClr val="FF0000"/>
                </a:solidFill>
              </a:rPr>
              <a:t>Der Aufbau ist abhängig vom verfügbaren Platz und von der Art der Stände (Verkaufswagen, Verkaufsanhänger, Tische). Zwecks Erscheinungsbild und Übersichtlichkeit sollen die großen Fahrzeuge wieder am Rand platziert werden, während flexibler aufbaubare Stände im Innern des Platzes ihren Standplatz erhalten sollen. Des Weiteren wird möglicherweise auch noch auf die unterschiedlichen Zeiten der An- u. Abfahrt einzelnen </a:t>
            </a:r>
            <a:r>
              <a:rPr lang="de-DE" i="1" dirty="0" err="1">
                <a:solidFill>
                  <a:srgbClr val="FF0000"/>
                </a:solidFill>
              </a:rPr>
              <a:t>Beschicker</a:t>
            </a:r>
            <a:r>
              <a:rPr lang="de-DE" i="1" dirty="0">
                <a:solidFill>
                  <a:srgbClr val="FF0000"/>
                </a:solidFill>
              </a:rPr>
              <a:t> Rücksicht genommen werden müssen (wer zuletzt kommt, kann nicht im hinteren Eck platziert werden).  Die Platzierung der Stände hinsichtlich Warenangebot war vor Umzug recht gut gelungen, so dass unter den vorher beschriebenen Prämissen dies wieder ähnlich erfolgen kann.</a:t>
            </a:r>
          </a:p>
          <a:p>
            <a:r>
              <a:rPr lang="de-DE" b="1" dirty="0"/>
              <a:t>Wird es vor Umzug des Marktes eine Marketingstudie unter Beteiligung von Fachleuten und </a:t>
            </a:r>
            <a:r>
              <a:rPr lang="de-DE" b="1" dirty="0" err="1"/>
              <a:t>Marktbeschickern</a:t>
            </a:r>
            <a:r>
              <a:rPr lang="de-DE" b="1" dirty="0"/>
              <a:t> geben?</a:t>
            </a:r>
          </a:p>
          <a:p>
            <a:r>
              <a:rPr lang="de-DE" i="1" dirty="0">
                <a:solidFill>
                  <a:srgbClr val="FF0000"/>
                </a:solidFill>
              </a:rPr>
              <a:t>Eine Studie ist zurzeit nicht geplant.</a:t>
            </a:r>
          </a:p>
        </p:txBody>
      </p:sp>
      <p:pic>
        <p:nvPicPr>
          <p:cNvPr id="4" name="Grafik 3">
            <a:extLst>
              <a:ext uri="{FF2B5EF4-FFF2-40B4-BE49-F238E27FC236}">
                <a16:creationId xmlns:a16="http://schemas.microsoft.com/office/drawing/2014/main" id="{B0CDA9B5-4A7D-4B5B-B224-D1B77DE01A98}"/>
              </a:ext>
            </a:extLst>
          </p:cNvPr>
          <p:cNvPicPr>
            <a:picLocks noChangeAspect="1"/>
          </p:cNvPicPr>
          <p:nvPr/>
        </p:nvPicPr>
        <p:blipFill>
          <a:blip r:embed="rId2"/>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3457797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288767" y="2132856"/>
            <a:ext cx="6400800" cy="1752600"/>
          </a:xfrm>
        </p:spPr>
        <p:txBody>
          <a:bodyPr/>
          <a:lstStyle/>
          <a:p>
            <a:endParaRPr lang="de-DE" dirty="0"/>
          </a:p>
        </p:txBody>
      </p:sp>
      <p:sp>
        <p:nvSpPr>
          <p:cNvPr id="2" name="Titel 1"/>
          <p:cNvSpPr>
            <a:spLocks noGrp="1"/>
          </p:cNvSpPr>
          <p:nvPr>
            <p:ph type="ctrTitle"/>
          </p:nvPr>
        </p:nvSpPr>
        <p:spPr>
          <a:xfrm>
            <a:off x="685800" y="2420888"/>
            <a:ext cx="7772400" cy="2378695"/>
          </a:xfrm>
        </p:spPr>
        <p:txBody>
          <a:bodyPr>
            <a:normAutofit fontScale="90000"/>
          </a:bodyPr>
          <a:lstStyle/>
          <a:p>
            <a:r>
              <a:rPr lang="de-DE" dirty="0"/>
              <a:t>Auswertung Wochenmarktumfrage</a:t>
            </a:r>
            <a:br>
              <a:rPr lang="de-DE" dirty="0"/>
            </a:br>
            <a:r>
              <a:rPr lang="de-DE" dirty="0" err="1"/>
              <a:t>Beschicker</a:t>
            </a:r>
            <a:br>
              <a:rPr lang="de-DE" dirty="0"/>
            </a:br>
            <a:r>
              <a:rPr lang="de-DE" dirty="0"/>
              <a:t> </a:t>
            </a:r>
          </a:p>
        </p:txBody>
      </p:sp>
      <p:pic>
        <p:nvPicPr>
          <p:cNvPr id="6" name="Grafik 5">
            <a:extLst>
              <a:ext uri="{FF2B5EF4-FFF2-40B4-BE49-F238E27FC236}">
                <a16:creationId xmlns:a16="http://schemas.microsoft.com/office/drawing/2014/main" id="{356E25D5-924F-4277-8177-C8966D50534C}"/>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62281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Fragebogen </a:t>
            </a:r>
            <a:r>
              <a:rPr lang="de-DE" sz="3200" dirty="0" err="1"/>
              <a:t>Beschicker</a:t>
            </a:r>
            <a:endParaRPr lang="de-DE"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4920" y="1844824"/>
            <a:ext cx="3556559" cy="491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53718"/>
            <a:ext cx="3309929" cy="485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fik 5">
            <a:extLst>
              <a:ext uri="{FF2B5EF4-FFF2-40B4-BE49-F238E27FC236}">
                <a16:creationId xmlns:a16="http://schemas.microsoft.com/office/drawing/2014/main" id="{2963F1D2-F92C-4594-963E-AC57E6FDDC63}"/>
              </a:ext>
            </a:extLst>
          </p:cNvPr>
          <p:cNvPicPr>
            <a:picLocks noChangeAspect="1"/>
          </p:cNvPicPr>
          <p:nvPr/>
        </p:nvPicPr>
        <p:blipFill>
          <a:blip r:embed="rId4"/>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242721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16864"/>
            <a:ext cx="8229600" cy="1143000"/>
          </a:xfrm>
        </p:spPr>
        <p:txBody>
          <a:bodyPr>
            <a:normAutofit/>
          </a:bodyPr>
          <a:lstStyle/>
          <a:p>
            <a:r>
              <a:rPr lang="de-DE" sz="3200" dirty="0"/>
              <a:t>Fragen im Detail</a:t>
            </a:r>
          </a:p>
        </p:txBody>
      </p:sp>
      <p:sp>
        <p:nvSpPr>
          <p:cNvPr id="3" name="Inhaltsplatzhalter 2"/>
          <p:cNvSpPr>
            <a:spLocks noGrp="1"/>
          </p:cNvSpPr>
          <p:nvPr>
            <p:ph idx="1"/>
          </p:nvPr>
        </p:nvSpPr>
        <p:spPr>
          <a:xfrm>
            <a:off x="467544" y="1772816"/>
            <a:ext cx="8229600" cy="4525963"/>
          </a:xfrm>
        </p:spPr>
        <p:txBody>
          <a:bodyPr>
            <a:normAutofit fontScale="70000" lnSpcReduction="20000"/>
          </a:bodyPr>
          <a:lstStyle/>
          <a:p>
            <a:r>
              <a:rPr lang="de-DE" dirty="0"/>
              <a:t>Herkunft der Kunden</a:t>
            </a:r>
          </a:p>
          <a:p>
            <a:r>
              <a:rPr lang="de-DE" dirty="0"/>
              <a:t>Anteil Stammkunden</a:t>
            </a:r>
          </a:p>
          <a:p>
            <a:r>
              <a:rPr lang="de-DE" dirty="0"/>
              <a:t>Ansprechpartner bei der Stadt</a:t>
            </a:r>
          </a:p>
          <a:p>
            <a:r>
              <a:rPr lang="de-DE" dirty="0"/>
              <a:t>Zusammenarbeit zwischen </a:t>
            </a:r>
            <a:r>
              <a:rPr lang="de-DE" dirty="0" err="1"/>
              <a:t>Marktbeschickern</a:t>
            </a:r>
            <a:r>
              <a:rPr lang="de-DE" dirty="0"/>
              <a:t> und Stadtverwaltung</a:t>
            </a:r>
          </a:p>
          <a:p>
            <a:r>
              <a:rPr lang="de-DE" dirty="0"/>
              <a:t>Standvergabe nachvollziehbar</a:t>
            </a:r>
          </a:p>
          <a:p>
            <a:r>
              <a:rPr lang="de-DE" dirty="0"/>
              <a:t>Gespräche über Standvergabe</a:t>
            </a:r>
          </a:p>
          <a:p>
            <a:r>
              <a:rPr lang="de-DE" dirty="0"/>
              <a:t>Markttag</a:t>
            </a:r>
          </a:p>
          <a:p>
            <a:r>
              <a:rPr lang="de-DE" dirty="0"/>
              <a:t>Uhrzeit für Markttag</a:t>
            </a:r>
          </a:p>
          <a:p>
            <a:r>
              <a:rPr lang="de-DE" dirty="0"/>
              <a:t>Einschätzung der Umsatzentwicklung an der Pauluskirche</a:t>
            </a:r>
          </a:p>
          <a:p>
            <a:r>
              <a:rPr lang="de-DE" dirty="0"/>
              <a:t>Beteiligung an Werbungs- und Marketingaktionen für Wochenmarkt</a:t>
            </a:r>
          </a:p>
          <a:p>
            <a:r>
              <a:rPr lang="de-DE" dirty="0"/>
              <a:t>Vorschläge zur Verbesserung der Zusammenarbeit zwischen </a:t>
            </a:r>
            <a:r>
              <a:rPr lang="de-DE" dirty="0" err="1"/>
              <a:t>Marktbeschickern</a:t>
            </a:r>
            <a:r>
              <a:rPr lang="de-DE" dirty="0"/>
              <a:t> und Stadtverwaltung</a:t>
            </a:r>
          </a:p>
          <a:p>
            <a:r>
              <a:rPr lang="de-DE" dirty="0"/>
              <a:t>Weitere Anregungen und Wünsche</a:t>
            </a:r>
          </a:p>
          <a:p>
            <a:endParaRPr lang="de-DE" dirty="0"/>
          </a:p>
          <a:p>
            <a:pPr marL="0" indent="0">
              <a:buNone/>
            </a:pPr>
            <a:endParaRPr lang="de-DE" dirty="0"/>
          </a:p>
        </p:txBody>
      </p:sp>
      <p:pic>
        <p:nvPicPr>
          <p:cNvPr id="4" name="Grafik 3">
            <a:extLst>
              <a:ext uri="{FF2B5EF4-FFF2-40B4-BE49-F238E27FC236}">
                <a16:creationId xmlns:a16="http://schemas.microsoft.com/office/drawing/2014/main" id="{2963F1D2-F92C-4594-963E-AC57E6FDDC63}"/>
              </a:ext>
            </a:extLst>
          </p:cNvPr>
          <p:cNvPicPr>
            <a:picLocks noChangeAspect="1"/>
          </p:cNvPicPr>
          <p:nvPr/>
        </p:nvPicPr>
        <p:blipFill>
          <a:blip r:embed="rId2"/>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1181574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Herkunft der Kunden aus Sicht der Beschicker</a:t>
            </a:r>
          </a:p>
        </p:txBody>
      </p:sp>
      <p:graphicFrame>
        <p:nvGraphicFramePr>
          <p:cNvPr id="13" name="Inhaltsplatzhalter 12"/>
          <p:cNvGraphicFramePr>
            <a:graphicFrameLocks noGrp="1"/>
          </p:cNvGraphicFramePr>
          <p:nvPr>
            <p:ph idx="1"/>
            <p:extLst>
              <p:ext uri="{D42A27DB-BD31-4B8C-83A1-F6EECF244321}">
                <p14:modId xmlns:p14="http://schemas.microsoft.com/office/powerpoint/2010/main" val="2877817102"/>
              </p:ext>
            </p:extLst>
          </p:nvPr>
        </p:nvGraphicFramePr>
        <p:xfrm>
          <a:off x="467544" y="2060848"/>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F8C6E352-D139-4991-A592-497573CE74BB}"/>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1679804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normAutofit/>
          </a:bodyPr>
          <a:lstStyle/>
          <a:p>
            <a:r>
              <a:rPr lang="de-DE" sz="3200" dirty="0"/>
              <a:t>Anteil der Stammkunden</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638632037"/>
              </p:ext>
            </p:extLst>
          </p:nvPr>
        </p:nvGraphicFramePr>
        <p:xfrm>
          <a:off x="457200" y="211123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9E5D72EB-567C-439D-A945-DB1BA78D6320}"/>
              </a:ext>
            </a:extLst>
          </p:cNvPr>
          <p:cNvPicPr>
            <a:picLocks noChangeAspect="1"/>
          </p:cNvPicPr>
          <p:nvPr/>
        </p:nvPicPr>
        <p:blipFill>
          <a:blip r:embed="rId3"/>
          <a:stretch>
            <a:fillRect/>
          </a:stretch>
        </p:blipFill>
        <p:spPr>
          <a:xfrm>
            <a:off x="179512" y="193736"/>
            <a:ext cx="2218510" cy="1246255"/>
          </a:xfrm>
          <a:prstGeom prst="rect">
            <a:avLst/>
          </a:prstGeom>
        </p:spPr>
      </p:pic>
    </p:spTree>
    <p:extLst>
      <p:ext uri="{BB962C8B-B14F-4D97-AF65-F5344CB8AC3E}">
        <p14:creationId xmlns:p14="http://schemas.microsoft.com/office/powerpoint/2010/main" val="3014524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974</Words>
  <Application>Microsoft Office PowerPoint</Application>
  <PresentationFormat>Bildschirmpräsentation (4:3)</PresentationFormat>
  <Paragraphs>158</Paragraphs>
  <Slides>36</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36</vt:i4>
      </vt:variant>
    </vt:vector>
  </HeadingPairs>
  <TitlesOfParts>
    <vt:vector size="39" baseType="lpstr">
      <vt:lpstr>Arial</vt:lpstr>
      <vt:lpstr>Calibri</vt:lpstr>
      <vt:lpstr>Larissa</vt:lpstr>
      <vt:lpstr>Wochenmarkt   Bad Kreuznach</vt:lpstr>
      <vt:lpstr>Historie/ Ablauf</vt:lpstr>
      <vt:lpstr>Antwortschreiben der Oberbürgermeisterin vom 30.04.2018</vt:lpstr>
      <vt:lpstr>Fragen und Antworten im Einzelnen</vt:lpstr>
      <vt:lpstr>Auswertung Wochenmarktumfrage Beschicker  </vt:lpstr>
      <vt:lpstr>Fragebogen Beschicker</vt:lpstr>
      <vt:lpstr>Fragen im Detail</vt:lpstr>
      <vt:lpstr>Herkunft der Kunden aus Sicht der Beschicker</vt:lpstr>
      <vt:lpstr>Anteil der Stammkunden</vt:lpstr>
      <vt:lpstr>Haben Sie einen Ansprechpartner bei der Stadt</vt:lpstr>
      <vt:lpstr>Zusammenarbeit zwischen Marktbeschickern und Stadtverwaltung</vt:lpstr>
      <vt:lpstr>Vorschläge zur Verbesserung der Zusammenarbeit zwischen Marktbeschickern und Stadtverwaltung</vt:lpstr>
      <vt:lpstr>Standvergabe nachvollziehbar</vt:lpstr>
      <vt:lpstr>Gespräche über Standvergabe Kornmarkt</vt:lpstr>
      <vt:lpstr>An welchen Tagen soll der Markt stattfinden</vt:lpstr>
      <vt:lpstr>Zu welchen Uhrzeiten soll der Markt stattfinden</vt:lpstr>
      <vt:lpstr>Umsatzentwicklung an der Pauluskirche</vt:lpstr>
      <vt:lpstr>Beteiligung an Werbungs- und Marketingsaktionen</vt:lpstr>
      <vt:lpstr>Weitere Anregungen und Wünsche</vt:lpstr>
      <vt:lpstr>Auswertung Wochenmarktumfrage Kunden</vt:lpstr>
      <vt:lpstr>Fragebogen Kunden</vt:lpstr>
      <vt:lpstr>Fragen im Detail</vt:lpstr>
      <vt:lpstr>Herkunft der Kunden</vt:lpstr>
      <vt:lpstr>Verkehrsmittel</vt:lpstr>
      <vt:lpstr>Woher wissen Sie vom Markt?</vt:lpstr>
      <vt:lpstr>Wie oft besuchen Sie den Freitagsmarkt</vt:lpstr>
      <vt:lpstr>An welchem Tag soll der Markt stattfinden</vt:lpstr>
      <vt:lpstr>Zu welcher Uhrzeit sollte der Markt stattfinden</vt:lpstr>
      <vt:lpstr>Verbinden Sie den Marktbesuch noch mit etwas anderem (Umfrage Pauluskirche)?</vt:lpstr>
      <vt:lpstr>Angebotszufriedenheit</vt:lpstr>
      <vt:lpstr>Wünschen Sie sich Sonderaktionen</vt:lpstr>
      <vt:lpstr>Beispiele für Sonderaktionen</vt:lpstr>
      <vt:lpstr>Wünsche und Anregungen</vt:lpstr>
      <vt:lpstr>Wünsche und Anregungen - Sonstiges</vt:lpstr>
      <vt:lpstr>Persönliches</vt:lpstr>
      <vt:lpstr>Vielen Dank für die Aufmerksamkeit!</vt:lpstr>
    </vt:vector>
  </TitlesOfParts>
  <Company>Polizei Rheinland-Pfalz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Letz, Emanuel</dc:creator>
  <cp:lastModifiedBy>Tollkamp-Bretz Bettina</cp:lastModifiedBy>
  <cp:revision>52</cp:revision>
  <dcterms:created xsi:type="dcterms:W3CDTF">2018-07-23T07:40:00Z</dcterms:created>
  <dcterms:modified xsi:type="dcterms:W3CDTF">2018-09-12T05:48:40Z</dcterms:modified>
</cp:coreProperties>
</file>